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3"/>
  </p:notesMasterIdLst>
  <p:handoutMasterIdLst>
    <p:handoutMasterId r:id="rId14"/>
  </p:handoutMasterIdLst>
  <p:sldIdLst>
    <p:sldId id="289" r:id="rId5"/>
    <p:sldId id="269" r:id="rId6"/>
    <p:sldId id="293" r:id="rId7"/>
    <p:sldId id="294" r:id="rId8"/>
    <p:sldId id="295" r:id="rId9"/>
    <p:sldId id="296" r:id="rId10"/>
    <p:sldId id="297" r:id="rId11"/>
    <p:sldId id="27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8B58F3-76AF-4E6A-AC87-565E800088A5}">
          <p14:sldIdLst>
            <p14:sldId id="289"/>
            <p14:sldId id="269"/>
            <p14:sldId id="293"/>
            <p14:sldId id="294"/>
            <p14:sldId id="295"/>
            <p14:sldId id="296"/>
            <p14:sldId id="29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son, Adam (SAO)" initials="AW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1" autoAdjust="0"/>
    <p:restoredTop sz="85899" autoAdjust="0"/>
  </p:normalViewPr>
  <p:slideViewPr>
    <p:cSldViewPr>
      <p:cViewPr varScale="1">
        <p:scale>
          <a:sx n="106" d="100"/>
          <a:sy n="106" d="100"/>
        </p:scale>
        <p:origin x="21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148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38A9A48-341E-492C-B31D-D0709EB0D1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27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5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7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ltGray">
          <a:xfrm>
            <a:off x="0" y="6627876"/>
            <a:ext cx="9144000" cy="115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ltGray">
          <a:xfrm>
            <a:off x="0" y="6514338"/>
            <a:ext cx="9144000" cy="113538"/>
          </a:xfrm>
          <a:prstGeom prst="rect">
            <a:avLst/>
          </a:prstGeom>
          <a:solidFill>
            <a:srgbClr val="232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311967" y="1981201"/>
            <a:ext cx="6917633" cy="441959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32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736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229600" y="6324600"/>
            <a:ext cx="609600" cy="365125"/>
          </a:xfrm>
        </p:spPr>
        <p:txBody>
          <a:bodyPr/>
          <a:lstStyle/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3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324600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gray">
          <a:xfrm>
            <a:off x="0" y="-1"/>
            <a:ext cx="9144000" cy="736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9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4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6324600"/>
            <a:ext cx="762000" cy="381000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1"/>
                </a:solidFill>
              </a:defRPr>
            </a:lvl1pPr>
          </a:lstStyle>
          <a:p>
            <a:fld id="{A85F6288-2281-4162-8032-03A991EC6D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0" y="0"/>
            <a:ext cx="9144000" cy="6858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31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6324600"/>
            <a:ext cx="762000" cy="381000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1"/>
                </a:solidFill>
              </a:defRPr>
            </a:lvl1pPr>
          </a:lstStyle>
          <a:p>
            <a:fld id="{A85F6288-2281-4162-8032-03A991EC6D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0" y="0"/>
            <a:ext cx="9144000" cy="6858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2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324600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gray">
          <a:xfrm>
            <a:off x="0" y="-1"/>
            <a:ext cx="9144000" cy="736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5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6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3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0" y="0"/>
            <a:ext cx="9144000" cy="736937"/>
          </a:xfrm>
          <a:prstGeom prst="rect">
            <a:avLst/>
          </a:prstGeom>
          <a:solidFill>
            <a:srgbClr val="232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36937"/>
            <a:ext cx="9144000" cy="1012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392100"/>
            <a:ext cx="9144000" cy="2301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6637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 bwMode="gray">
          <a:xfrm>
            <a:off x="0" y="-1"/>
            <a:ext cx="9144000" cy="736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29600" y="6324600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69427" y="6368663"/>
            <a:ext cx="35603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 smtClean="0">
                <a:solidFill>
                  <a:schemeClr val="bg1"/>
                </a:solidFill>
              </a:rPr>
              <a:t>Washington State Auditor’s Office</a:t>
            </a:r>
            <a:endParaRPr lang="en-US" sz="12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49" r:id="rId7"/>
    <p:sldLayoutId id="2147483652" r:id="rId8"/>
    <p:sldLayoutId id="2147483653" r:id="rId9"/>
    <p:sldLayoutId id="214748365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spcBef>
          <a:spcPct val="20000"/>
        </a:spcBef>
        <a:buClr>
          <a:srgbClr val="002060"/>
        </a:buClr>
        <a:buSzPct val="60000"/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o.wa.gov/" TargetMode="External"/><Relationship Id="rId7" Type="http://schemas.openxmlformats.org/officeDocument/2006/relationships/hyperlink" Target="mailto:Carolyn.Cato@sao.wa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ohara.Monaghan@sao.wa.gov" TargetMode="External"/><Relationship Id="rId5" Type="http://schemas.openxmlformats.org/officeDocument/2006/relationships/hyperlink" Target="mailto:Chuck.Pfeil@sao.wa.gov" TargetMode="External"/><Relationship Id="rId4" Type="http://schemas.openxmlformats.org/officeDocument/2006/relationships/hyperlink" Target="http://www.sao.wa.gov/state/Pages/workforcedevelopmen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gray">
          <a:xfrm>
            <a:off x="381000" y="1866900"/>
            <a:ext cx="84582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>Workforce Development 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Performance Audits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US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Education Research and Data Center</a:t>
            </a:r>
            <a:br>
              <a:rPr lang="en-US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April 1, 2016</a:t>
            </a:r>
            <a:br>
              <a:rPr lang="en-US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Donald Krug, Principal Performance Auditor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Carolyn Cato, Senior Performance Auditor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William Clark, Performance Auditor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Emily Cimber, </a:t>
            </a:r>
            <a:r>
              <a:rPr lang="en-US" sz="2000" dirty="0">
                <a:solidFill>
                  <a:schemeClr val="tx1"/>
                </a:solidFill>
              </a:rPr>
              <a:t>Performance Auditor</a:t>
            </a:r>
            <a:r>
              <a:rPr lang="en-US" sz="1800" b="0" dirty="0" smtClean="0">
                <a:solidFill>
                  <a:schemeClr val="tx1"/>
                </a:solidFill>
                <a:latin typeface="Cambria" panose="02040503050406030204" pitchFamily="18" charset="0"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7986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029199"/>
          </a:xfrm>
        </p:spPr>
        <p:txBody>
          <a:bodyPr/>
          <a:lstStyle/>
          <a:p>
            <a:pPr marL="452438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	Variations in local service delivery</a:t>
            </a:r>
          </a:p>
          <a:p>
            <a:pPr marL="452438" lvl="1" indent="0">
              <a:buNone/>
            </a:pPr>
            <a:endParaRPr lang="en-US" sz="2400" dirty="0" smtClean="0"/>
          </a:p>
          <a:p>
            <a:pPr marL="452438" lvl="1" indent="0">
              <a:buNone/>
            </a:pPr>
            <a:r>
              <a:rPr lang="en-US" sz="2400" dirty="0" smtClean="0"/>
              <a:t>	Variable degrees of engagement between employers 	and educators </a:t>
            </a:r>
          </a:p>
          <a:p>
            <a:pPr marL="452438" lvl="1" indent="0">
              <a:buNone/>
            </a:pPr>
            <a:endParaRPr lang="en-US" sz="2400" dirty="0" smtClean="0"/>
          </a:p>
          <a:p>
            <a:pPr marL="452438" lvl="1" indent="0">
              <a:buNone/>
            </a:pPr>
            <a:r>
              <a:rPr lang="en-US" sz="2400" dirty="0" smtClean="0"/>
              <a:t>	Inconsistent quality of counseling to help students 	transfer into training and employment</a:t>
            </a:r>
          </a:p>
          <a:p>
            <a:pPr marL="452438" lvl="1" indent="0">
              <a:buNone/>
            </a:pPr>
            <a:endParaRPr lang="en-US" sz="2400" dirty="0" smtClean="0"/>
          </a:p>
          <a:p>
            <a:pPr marL="452438" lvl="1" indent="0">
              <a:buNone/>
            </a:pPr>
            <a:r>
              <a:rPr lang="en-US" sz="2400" dirty="0" smtClean="0"/>
              <a:t>	Federal restrictions on services, particularly in TANF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found four areas of risk in the first audit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06703"/>
            <a:ext cx="526398" cy="465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94" y="2505850"/>
            <a:ext cx="526398" cy="4659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77450"/>
            <a:ext cx="526398" cy="4659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94" y="5096650"/>
            <a:ext cx="526398" cy="46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 </a:t>
            </a:r>
            <a:r>
              <a:rPr lang="en-US" b="1" dirty="0" smtClean="0"/>
              <a:t>Secondary Career and Technical Education Outcomes</a:t>
            </a:r>
            <a:endParaRPr lang="en-US" sz="2200" b="1" dirty="0" smtClean="0"/>
          </a:p>
          <a:p>
            <a:pPr marL="0" indent="0" algn="ctr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	What are </a:t>
            </a:r>
            <a:r>
              <a:rPr lang="en-US" sz="2200" dirty="0" smtClean="0"/>
              <a:t>the education and employment outcomes of 	Washington secondary students who concentrate in or 	complete a CTE program?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	Are secondary CTE course offerings aligned with state, regional 	and local workforce needs?</a:t>
            </a:r>
          </a:p>
          <a:p>
            <a:pPr marL="0" indent="0">
              <a:buNone/>
            </a:pPr>
            <a:r>
              <a:rPr lang="en-US" sz="2200" dirty="0" smtClean="0"/>
              <a:t>	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Are there leading practices that could be identified and shared 	to increase the success of other program providers?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Second Audit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34812" y="2260146"/>
            <a:ext cx="413658" cy="42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34812" y="3886200"/>
            <a:ext cx="413658" cy="42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14400" y="5181600"/>
            <a:ext cx="413658" cy="42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08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900" dirty="0" smtClean="0"/>
          </a:p>
          <a:p>
            <a:pPr marL="0" indent="0" algn="ctr">
              <a:buNone/>
            </a:pPr>
            <a:r>
              <a:rPr lang="en-US" dirty="0" smtClean="0"/>
              <a:t>We will use several different methods to conduct this audit.</a:t>
            </a:r>
          </a:p>
          <a:p>
            <a:pPr marL="0" indent="0">
              <a:buNone/>
            </a:pPr>
            <a:endParaRPr lang="en-US" sz="1600" dirty="0"/>
          </a:p>
          <a:p>
            <a:pPr lvl="2"/>
            <a:r>
              <a:rPr lang="en-US" sz="2400" dirty="0" smtClean="0"/>
              <a:t>Data analysis</a:t>
            </a:r>
          </a:p>
          <a:p>
            <a:pPr lvl="2"/>
            <a:r>
              <a:rPr lang="en-US" sz="2400" dirty="0" smtClean="0"/>
              <a:t>Site visits to school districts and program partners</a:t>
            </a:r>
          </a:p>
          <a:p>
            <a:pPr lvl="2"/>
            <a:r>
              <a:rPr lang="en-US" sz="2400" dirty="0" smtClean="0"/>
              <a:t>Outreach to businesses</a:t>
            </a:r>
          </a:p>
          <a:p>
            <a:pPr lvl="2"/>
            <a:r>
              <a:rPr lang="en-US" sz="2400" dirty="0" smtClean="0"/>
              <a:t>Research leading practices in other states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Elements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04787" y="3155950"/>
            <a:ext cx="1828800" cy="373063"/>
          </a:xfrm>
          <a:prstGeom prst="rect">
            <a:avLst/>
          </a:prstGeom>
          <a:solidFill>
            <a:srgbClr val="FFFFFF"/>
          </a:solidFill>
          <a:ln w="3175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 Information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744787" y="3157538"/>
            <a:ext cx="1828800" cy="373062"/>
          </a:xfrm>
          <a:prstGeom prst="rect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Outcomes Information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24262" y="5903913"/>
            <a:ext cx="1585913" cy="344487"/>
          </a:xfrm>
          <a:prstGeom prst="rect">
            <a:avLst/>
          </a:prstGeom>
          <a:solidFill>
            <a:srgbClr val="FFFFFF"/>
          </a:solidFill>
          <a:ln w="31750" algn="in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Reliability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51537" y="2408238"/>
            <a:ext cx="3033713" cy="317500"/>
          </a:xfrm>
          <a:prstGeom prst="rect">
            <a:avLst/>
          </a:prstGeom>
          <a:solidFill>
            <a:srgbClr val="FFFFFF"/>
          </a:solidFill>
          <a:ln w="31750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Community and Technical College Data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954712" y="2933700"/>
            <a:ext cx="3032125" cy="327025"/>
          </a:xfrm>
          <a:prstGeom prst="rect">
            <a:avLst/>
          </a:prstGeom>
          <a:solidFill>
            <a:srgbClr val="FFFFFF"/>
          </a:solidFill>
          <a:ln w="31750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4-Year University Data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956300" y="3981450"/>
            <a:ext cx="3032125" cy="325438"/>
          </a:xfrm>
          <a:prstGeom prst="rect">
            <a:avLst/>
          </a:prstGeom>
          <a:solidFill>
            <a:srgbClr val="FFFFFF"/>
          </a:solidFill>
          <a:ln w="31750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National Student Clearinghouse Data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959475" y="1865313"/>
            <a:ext cx="3032125" cy="354012"/>
          </a:xfrm>
          <a:prstGeom prst="rect">
            <a:avLst/>
          </a:prstGeom>
          <a:solidFill>
            <a:srgbClr val="FFFFFF"/>
          </a:solidFill>
          <a:ln w="31750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Employment Security Data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951537" y="3454400"/>
            <a:ext cx="3033713" cy="325438"/>
          </a:xfrm>
          <a:prstGeom prst="rect">
            <a:avLst/>
          </a:prstGeom>
          <a:solidFill>
            <a:srgbClr val="FFFFFF"/>
          </a:solidFill>
          <a:ln w="31750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General Education Degree Data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 flipV="1">
            <a:off x="4878387" y="2092325"/>
            <a:ext cx="923925" cy="717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 flipV="1">
            <a:off x="4862512" y="3111500"/>
            <a:ext cx="914400" cy="269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4865687" y="3290888"/>
            <a:ext cx="979488" cy="3175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>
            <a:off x="4867275" y="3460750"/>
            <a:ext cx="895350" cy="6064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>
            <a:off x="4860925" y="3668713"/>
            <a:ext cx="931862" cy="95091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5" name="AutoShape 15"/>
          <p:cNvSpPr>
            <a:spLocks/>
          </p:cNvSpPr>
          <p:nvPr/>
        </p:nvSpPr>
        <p:spPr bwMode="auto">
          <a:xfrm rot="-5400000">
            <a:off x="4394994" y="1027906"/>
            <a:ext cx="400050" cy="8780463"/>
          </a:xfrm>
          <a:prstGeom prst="leftBrace">
            <a:avLst>
              <a:gd name="adj1" fmla="val 182903"/>
              <a:gd name="adj2" fmla="val 4868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40" name="AutoShape 16"/>
          <p:cNvCxnSpPr>
            <a:cxnSpLocks noChangeShapeType="1"/>
          </p:cNvCxnSpPr>
          <p:nvPr/>
        </p:nvCxnSpPr>
        <p:spPr bwMode="auto">
          <a:xfrm flipV="1">
            <a:off x="2127250" y="3341688"/>
            <a:ext cx="5127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81000" y="2193925"/>
            <a:ext cx="1474787" cy="68103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Unique ID/Identifying       Information and                 Demographic Information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884487" y="2197100"/>
            <a:ext cx="1539875" cy="68103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CTE Course Measurements and Secondary Outcomes Information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7450137" y="1060450"/>
            <a:ext cx="1538288" cy="68103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 Information and Post Secondary Outcomes Measurements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959475" y="4562475"/>
            <a:ext cx="3032125" cy="325438"/>
          </a:xfrm>
          <a:prstGeom prst="rect">
            <a:avLst/>
          </a:prstGeom>
          <a:solidFill>
            <a:srgbClr val="FFFFFF"/>
          </a:solidFill>
          <a:ln w="31750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LNI Apprenticeship Data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 flipV="1">
            <a:off x="4865687" y="2600325"/>
            <a:ext cx="969963" cy="3730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456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Dataset Creation</a:t>
            </a:r>
          </a:p>
          <a:p>
            <a:endParaRPr lang="en-US" dirty="0" smtClean="0"/>
          </a:p>
          <a:p>
            <a:r>
              <a:rPr lang="en-US" dirty="0" smtClean="0"/>
              <a:t>Cluster Analysis</a:t>
            </a:r>
          </a:p>
          <a:p>
            <a:endParaRPr lang="en-US" dirty="0" smtClean="0"/>
          </a:p>
          <a:p>
            <a:r>
              <a:rPr lang="en-US" dirty="0" smtClean="0"/>
              <a:t>In-Demand Occupation Alignment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CTE 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8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Combine cluster analysis with school district summary dataset to create outcomes dataset</a:t>
            </a:r>
          </a:p>
          <a:p>
            <a:endParaRPr lang="en-US" dirty="0" smtClean="0"/>
          </a:p>
          <a:p>
            <a:r>
              <a:rPr lang="en-US" dirty="0" smtClean="0"/>
              <a:t>Conduct analysis of school districts using the outcomes dataset</a:t>
            </a:r>
          </a:p>
          <a:p>
            <a:endParaRPr lang="en-US" dirty="0" smtClean="0"/>
          </a:p>
          <a:p>
            <a:r>
              <a:rPr lang="en-US" dirty="0" smtClean="0"/>
              <a:t>Use results from the postsecondary outcomes analysis to choose school districts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Postsecondary Outcomes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1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85F6288-2281-4162-8032-03A991EC6D7B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white"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Contacts</a:t>
            </a:r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5472969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prstClr val="black"/>
                </a:solidFill>
              </a:rPr>
              <a:t>SAO Website: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hlinkClick r:id="rId3"/>
              </a:rPr>
              <a:t>www.sao.wa.gov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prstClr val="black"/>
                </a:solidFill>
              </a:rPr>
              <a:t>SAO Workforce Development Website: </a:t>
            </a:r>
            <a:r>
              <a:rPr lang="en-US" sz="1600" b="1" dirty="0" smtClean="0">
                <a:hlinkClick r:id="rId4"/>
              </a:rPr>
              <a:t>www.sao.wa.gov/state/Pages/workforcedevelopment.aspx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endParaRPr lang="en-US" sz="1600" b="1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sz="1600" b="1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3106898" y="1295400"/>
            <a:ext cx="2918012" cy="11785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dirty="0" smtClean="0"/>
              <a:t>Don Krug</a:t>
            </a:r>
            <a:endParaRPr lang="en-US" sz="16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/>
              <a:t>Principal Performance Auditor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indent="-342900" algn="ctr">
              <a:defRPr/>
            </a:pPr>
            <a:r>
              <a:rPr lang="en-US" sz="1600" dirty="0"/>
              <a:t>(360) </a:t>
            </a:r>
            <a:r>
              <a:rPr lang="en-US" sz="1600" dirty="0" smtClean="0"/>
              <a:t>725-5566</a:t>
            </a:r>
            <a:endParaRPr lang="en-US" sz="1600" dirty="0"/>
          </a:p>
          <a:p>
            <a:pPr marL="342900" lvl="0" indent="-342900" algn="ctr">
              <a:defRPr/>
            </a:pPr>
            <a:r>
              <a:rPr lang="en-US" sz="1600" dirty="0" smtClean="0">
                <a:solidFill>
                  <a:srgbClr val="FF0000"/>
                </a:solidFill>
                <a:hlinkClick r:id="rId5"/>
              </a:rPr>
              <a:t>Donald.Krug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hlinkClick r:id="rId5"/>
              </a:rPr>
              <a:t>@sao.wa.gov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2753530" y="3886200"/>
            <a:ext cx="3552825" cy="11189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William Clark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/>
              <a:t>Performance Auditor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(360) 725-5632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1600" noProof="0" dirty="0" smtClean="0">
                <a:hlinkClick r:id="rId6"/>
              </a:rPr>
              <a:t>William.Clark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hlinkClick r:id="rId6"/>
              </a:rPr>
              <a:t>@sao.wa.gov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2822829" y="2590800"/>
            <a:ext cx="3486150" cy="11430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Carolyn Cato</a:t>
            </a:r>
            <a:endParaRPr lang="en-US" sz="16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Senior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Performance Auditor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(360) 725-5551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002060"/>
                </a:solidFill>
                <a:hlinkClick r:id="rId7"/>
              </a:rPr>
              <a:t>Carolyn.Cato@sao.wa.gov</a:t>
            </a:r>
            <a:endParaRPr lang="en-US" sz="1600" dirty="0">
              <a:solidFill>
                <a:srgbClr val="002060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995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_DCDateModified xmlns="http://schemas.microsoft.com/sharepoint/v3/fields">2016-03-28T07:00:00+00:00</_DCDateModified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9BB7B8A0F29439DC73475FFF5E0E7" ma:contentTypeVersion="4" ma:contentTypeDescription="Create a new document." ma:contentTypeScope="" ma:versionID="67334b8a34119b6861ebb14a906ca9c4">
  <xsd:schema xmlns:xsd="http://www.w3.org/2001/XMLSchema" xmlns:xs="http://www.w3.org/2001/XMLSchema" xmlns:p="http://schemas.microsoft.com/office/2006/metadata/properties" xmlns:ns2="http://schemas.microsoft.com/sharepoint/v3/fields" xmlns:ns3="http://schemas.microsoft.com/sharepoint/v4" targetNamespace="http://schemas.microsoft.com/office/2006/metadata/properties" ma:root="true" ma:fieldsID="223bebcd0225b0e78a81883466f6f700" ns2:_="" ns3:_=""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8" nillable="true" ma:displayName="Date Modified" ma:default="[today]" ma:description="The date on which this resource was last modified" ma:format="DateOnly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8FEBEA-2025-4C2A-8FE1-C368ED78AF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D4A3FD-0D28-4B02-8002-6844F736078D}">
  <ds:schemaRefs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sharepoint/v4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953422-A68E-4597-AD14-DC63D22640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4412</TotalTime>
  <Words>199</Words>
  <Application>Microsoft Office PowerPoint</Application>
  <PresentationFormat>On-screen Show (4:3)</PresentationFormat>
  <Paragraphs>83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1_Office Theme</vt:lpstr>
      <vt:lpstr>PowerPoint Presentation</vt:lpstr>
      <vt:lpstr>We found four areas of risk in the first audit</vt:lpstr>
      <vt:lpstr>Objectives for Second Audit </vt:lpstr>
      <vt:lpstr>Audit Methods</vt:lpstr>
      <vt:lpstr>Data Analysis Elements</vt:lpstr>
      <vt:lpstr>Secondary CTE Data Analysis</vt:lpstr>
      <vt:lpstr>Postsecondary Outcomes Analysis</vt:lpstr>
      <vt:lpstr>Contacts</vt:lpstr>
    </vt:vector>
  </TitlesOfParts>
  <Company>State Auditor's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PowerPoint Presentation for ERDC</dc:title>
  <dc:creator>Sara Bahler</dc:creator>
  <cp:lastModifiedBy>Cato, Carolyn (SAO)</cp:lastModifiedBy>
  <cp:revision>164</cp:revision>
  <cp:lastPrinted>2016-03-28T16:27:29Z</cp:lastPrinted>
  <dcterms:created xsi:type="dcterms:W3CDTF">2013-10-15T21:19:54Z</dcterms:created>
  <dcterms:modified xsi:type="dcterms:W3CDTF">2016-03-30T18:06:58Z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0x0101002FD9BB7B8A0F29439DC73475FFF5E0E7</vt:lpwstr>
  </property>
</Properties>
</file>