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handoutMasterIdLst>
    <p:handoutMasterId r:id="rId26"/>
  </p:handoutMasterIdLst>
  <p:sldIdLst>
    <p:sldId id="328"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CC99"/>
    <a:srgbClr val="003366"/>
    <a:srgbClr val="CC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423" autoAdjust="0"/>
  </p:normalViewPr>
  <p:slideViewPr>
    <p:cSldViewPr>
      <p:cViewPr varScale="1">
        <p:scale>
          <a:sx n="80" d="100"/>
          <a:sy n="80" d="100"/>
        </p:scale>
        <p:origin x="8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696"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atin typeface="Arial" pitchFamily="34" charset="0"/>
                <a:ea typeface="+mn-ea"/>
              </a:defRPr>
            </a:lvl1pPr>
          </a:lstStyle>
          <a:p>
            <a:pPr>
              <a:defRPr/>
            </a:pPr>
            <a:endParaRPr lang="en-US"/>
          </a:p>
        </p:txBody>
      </p:sp>
      <p:sp>
        <p:nvSpPr>
          <p:cNvPr id="3" name="Date Placeholder 2"/>
          <p:cNvSpPr>
            <a:spLocks noGrp="1"/>
          </p:cNvSpPr>
          <p:nvPr>
            <p:ph type="dt" sz="quarter" idx="1"/>
          </p:nvPr>
        </p:nvSpPr>
        <p:spPr>
          <a:xfrm>
            <a:off x="3978132" y="0"/>
            <a:ext cx="3043343" cy="465773"/>
          </a:xfrm>
          <a:prstGeom prst="rect">
            <a:avLst/>
          </a:prstGeom>
        </p:spPr>
        <p:txBody>
          <a:bodyPr vert="horz" wrap="square" lIns="92446" tIns="46223" rIns="92446" bIns="46223" numCol="1" anchor="t" anchorCtr="0" compatLnSpc="1">
            <a:prstTxWarp prst="textNoShape">
              <a:avLst/>
            </a:prstTxWarp>
          </a:bodyPr>
          <a:lstStyle>
            <a:lvl1pPr algn="r">
              <a:defRPr sz="1200" smtClean="0"/>
            </a:lvl1pPr>
          </a:lstStyle>
          <a:p>
            <a:pPr>
              <a:defRPr/>
            </a:pPr>
            <a:fld id="{49C245B6-ABE6-46E0-9852-BF3EE5717A5A}" type="datetime1">
              <a:rPr lang="en-US"/>
              <a:pPr>
                <a:defRPr/>
              </a:pPr>
              <a:t>3/30/2016</a:t>
            </a:fld>
            <a:endParaRPr lang="en-US"/>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atin typeface="Arial" pitchFamily="34" charset="0"/>
                <a:ea typeface="+mn-ea"/>
              </a:defRPr>
            </a:lvl1pPr>
          </a:lstStyle>
          <a:p>
            <a:pPr>
              <a:defRPr/>
            </a:pPr>
            <a:endParaRPr lang="en-US"/>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wrap="square" lIns="92446" tIns="46223" rIns="92446" bIns="46223" numCol="1" anchor="b" anchorCtr="0" compatLnSpc="1">
            <a:prstTxWarp prst="textNoShape">
              <a:avLst/>
            </a:prstTxWarp>
          </a:bodyPr>
          <a:lstStyle>
            <a:lvl1pPr algn="r">
              <a:defRPr sz="1200" smtClean="0"/>
            </a:lvl1pPr>
          </a:lstStyle>
          <a:p>
            <a:pPr>
              <a:defRPr/>
            </a:pPr>
            <a:fld id="{E5ED8865-E5BF-45D7-8DD9-247B4AB6D818}" type="slidenum">
              <a:rPr lang="en-US"/>
              <a:pPr>
                <a:defRPr/>
              </a:pPr>
              <a:t>‹#›</a:t>
            </a:fld>
            <a:endParaRPr lang="en-US"/>
          </a:p>
        </p:txBody>
      </p:sp>
    </p:spTree>
    <p:extLst>
      <p:ext uri="{BB962C8B-B14F-4D97-AF65-F5344CB8AC3E}">
        <p14:creationId xmlns:p14="http://schemas.microsoft.com/office/powerpoint/2010/main" val="34102245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043343" cy="46577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105475" name="Rectangle 3"/>
          <p:cNvSpPr>
            <a:spLocks noGrp="1" noChangeArrowheads="1"/>
          </p:cNvSpPr>
          <p:nvPr>
            <p:ph type="dt" idx="1"/>
          </p:nvPr>
        </p:nvSpPr>
        <p:spPr bwMode="auto">
          <a:xfrm>
            <a:off x="3978132" y="0"/>
            <a:ext cx="3043343" cy="46577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702310" y="4422459"/>
            <a:ext cx="5618480" cy="418877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5478" name="Rectangle 6"/>
          <p:cNvSpPr>
            <a:spLocks noGrp="1" noChangeArrowheads="1"/>
          </p:cNvSpPr>
          <p:nvPr>
            <p:ph type="ftr" sz="quarter" idx="4"/>
          </p:nvPr>
        </p:nvSpPr>
        <p:spPr bwMode="auto">
          <a:xfrm>
            <a:off x="0" y="8841738"/>
            <a:ext cx="3043343" cy="46577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05479" name="Rectangle 7"/>
          <p:cNvSpPr>
            <a:spLocks noGrp="1" noChangeArrowheads="1"/>
          </p:cNvSpPr>
          <p:nvPr>
            <p:ph type="sldNum" sz="quarter" idx="5"/>
          </p:nvPr>
        </p:nvSpPr>
        <p:spPr bwMode="auto">
          <a:xfrm>
            <a:off x="3978132" y="8841738"/>
            <a:ext cx="3043343" cy="46577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vl1pPr>
          </a:lstStyle>
          <a:p>
            <a:pPr>
              <a:defRPr/>
            </a:pPr>
            <a:fld id="{A74C8261-DCB7-42C6-9526-0D2888591F16}" type="slidenum">
              <a:rPr lang="en-US"/>
              <a:pPr>
                <a:defRPr/>
              </a:pPr>
              <a:t>‹#›</a:t>
            </a:fld>
            <a:endParaRPr lang="en-US"/>
          </a:p>
        </p:txBody>
      </p:sp>
    </p:spTree>
    <p:extLst>
      <p:ext uri="{BB962C8B-B14F-4D97-AF65-F5344CB8AC3E}">
        <p14:creationId xmlns:p14="http://schemas.microsoft.com/office/powerpoint/2010/main" val="20844999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0244" name="Slide Number Placeholder 3"/>
          <p:cNvSpPr>
            <a:spLocks noGrp="1"/>
          </p:cNvSpPr>
          <p:nvPr>
            <p:ph type="sldNum" sz="quarter" idx="5"/>
          </p:nvPr>
        </p:nvSpPr>
        <p:spPr>
          <a:noFill/>
        </p:spPr>
        <p:txBody>
          <a:bodyPr/>
          <a:lstStyle/>
          <a:p>
            <a:fld id="{CF93A1F1-5400-4485-A2D8-B3805E7D79BB}" type="slidenum">
              <a:rPr lang="en-US"/>
              <a:pPr/>
              <a:t>1</a:t>
            </a:fld>
            <a:endParaRPr lang="en-US"/>
          </a:p>
        </p:txBody>
      </p:sp>
    </p:spTree>
    <p:extLst>
      <p:ext uri="{BB962C8B-B14F-4D97-AF65-F5344CB8AC3E}">
        <p14:creationId xmlns:p14="http://schemas.microsoft.com/office/powerpoint/2010/main" val="3978528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10</a:t>
            </a:fld>
            <a:endParaRPr lang="en-US" dirty="0"/>
          </a:p>
        </p:txBody>
      </p:sp>
    </p:spTree>
    <p:extLst>
      <p:ext uri="{BB962C8B-B14F-4D97-AF65-F5344CB8AC3E}">
        <p14:creationId xmlns:p14="http://schemas.microsoft.com/office/powerpoint/2010/main" val="3239151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11</a:t>
            </a:fld>
            <a:endParaRPr lang="en-US" dirty="0"/>
          </a:p>
        </p:txBody>
      </p:sp>
    </p:spTree>
    <p:extLst>
      <p:ext uri="{BB962C8B-B14F-4D97-AF65-F5344CB8AC3E}">
        <p14:creationId xmlns:p14="http://schemas.microsoft.com/office/powerpoint/2010/main" val="3992218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12</a:t>
            </a:fld>
            <a:endParaRPr lang="en-US" dirty="0"/>
          </a:p>
        </p:txBody>
      </p:sp>
    </p:spTree>
    <p:extLst>
      <p:ext uri="{BB962C8B-B14F-4D97-AF65-F5344CB8AC3E}">
        <p14:creationId xmlns:p14="http://schemas.microsoft.com/office/powerpoint/2010/main" val="819320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13</a:t>
            </a:fld>
            <a:endParaRPr lang="en-US" dirty="0"/>
          </a:p>
        </p:txBody>
      </p:sp>
    </p:spTree>
    <p:extLst>
      <p:ext uri="{BB962C8B-B14F-4D97-AF65-F5344CB8AC3E}">
        <p14:creationId xmlns:p14="http://schemas.microsoft.com/office/powerpoint/2010/main" val="97780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14</a:t>
            </a:fld>
            <a:endParaRPr lang="en-US" dirty="0"/>
          </a:p>
        </p:txBody>
      </p:sp>
    </p:spTree>
    <p:extLst>
      <p:ext uri="{BB962C8B-B14F-4D97-AF65-F5344CB8AC3E}">
        <p14:creationId xmlns:p14="http://schemas.microsoft.com/office/powerpoint/2010/main" val="1026534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15</a:t>
            </a:fld>
            <a:endParaRPr lang="en-US"/>
          </a:p>
        </p:txBody>
      </p:sp>
    </p:spTree>
    <p:extLst>
      <p:ext uri="{BB962C8B-B14F-4D97-AF65-F5344CB8AC3E}">
        <p14:creationId xmlns:p14="http://schemas.microsoft.com/office/powerpoint/2010/main" val="1527401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16</a:t>
            </a:fld>
            <a:endParaRPr lang="en-US"/>
          </a:p>
        </p:txBody>
      </p:sp>
    </p:spTree>
    <p:extLst>
      <p:ext uri="{BB962C8B-B14F-4D97-AF65-F5344CB8AC3E}">
        <p14:creationId xmlns:p14="http://schemas.microsoft.com/office/powerpoint/2010/main" val="937436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17</a:t>
            </a:fld>
            <a:endParaRPr lang="en-US"/>
          </a:p>
        </p:txBody>
      </p:sp>
    </p:spTree>
    <p:extLst>
      <p:ext uri="{BB962C8B-B14F-4D97-AF65-F5344CB8AC3E}">
        <p14:creationId xmlns:p14="http://schemas.microsoft.com/office/powerpoint/2010/main" val="2244706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18</a:t>
            </a:fld>
            <a:endParaRPr lang="en-US"/>
          </a:p>
        </p:txBody>
      </p:sp>
    </p:spTree>
    <p:extLst>
      <p:ext uri="{BB962C8B-B14F-4D97-AF65-F5344CB8AC3E}">
        <p14:creationId xmlns:p14="http://schemas.microsoft.com/office/powerpoint/2010/main" val="641918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19</a:t>
            </a:fld>
            <a:endParaRPr lang="en-US"/>
          </a:p>
        </p:txBody>
      </p:sp>
    </p:spTree>
    <p:extLst>
      <p:ext uri="{BB962C8B-B14F-4D97-AF65-F5344CB8AC3E}">
        <p14:creationId xmlns:p14="http://schemas.microsoft.com/office/powerpoint/2010/main" val="192081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368AB5-2E12-410A-B7CA-4BB9404A58E8}" type="slidenum">
              <a:rPr lang="en-US" smtClean="0"/>
              <a:t>2</a:t>
            </a:fld>
            <a:endParaRPr lang="en-US" dirty="0"/>
          </a:p>
        </p:txBody>
      </p:sp>
    </p:spTree>
    <p:extLst>
      <p:ext uri="{BB962C8B-B14F-4D97-AF65-F5344CB8AC3E}">
        <p14:creationId xmlns:p14="http://schemas.microsoft.com/office/powerpoint/2010/main" val="3537326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20</a:t>
            </a:fld>
            <a:endParaRPr lang="en-US"/>
          </a:p>
        </p:txBody>
      </p:sp>
    </p:spTree>
    <p:extLst>
      <p:ext uri="{BB962C8B-B14F-4D97-AF65-F5344CB8AC3E}">
        <p14:creationId xmlns:p14="http://schemas.microsoft.com/office/powerpoint/2010/main" val="371020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3</a:t>
            </a:fld>
            <a:endParaRPr lang="en-US" dirty="0"/>
          </a:p>
        </p:txBody>
      </p:sp>
    </p:spTree>
    <p:extLst>
      <p:ext uri="{BB962C8B-B14F-4D97-AF65-F5344CB8AC3E}">
        <p14:creationId xmlns:p14="http://schemas.microsoft.com/office/powerpoint/2010/main" val="2449819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4</a:t>
            </a:fld>
            <a:endParaRPr lang="en-US"/>
          </a:p>
        </p:txBody>
      </p:sp>
    </p:spTree>
    <p:extLst>
      <p:ext uri="{BB962C8B-B14F-4D97-AF65-F5344CB8AC3E}">
        <p14:creationId xmlns:p14="http://schemas.microsoft.com/office/powerpoint/2010/main" val="1126802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368AB5-2E12-410A-B7CA-4BB9404A58E8}" type="slidenum">
              <a:rPr lang="en-US" smtClean="0"/>
              <a:t>5</a:t>
            </a:fld>
            <a:endParaRPr lang="en-US" dirty="0"/>
          </a:p>
        </p:txBody>
      </p:sp>
    </p:spTree>
    <p:extLst>
      <p:ext uri="{BB962C8B-B14F-4D97-AF65-F5344CB8AC3E}">
        <p14:creationId xmlns:p14="http://schemas.microsoft.com/office/powerpoint/2010/main" val="3204209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6</a:t>
            </a:fld>
            <a:endParaRPr lang="en-US"/>
          </a:p>
        </p:txBody>
      </p:sp>
    </p:spTree>
    <p:extLst>
      <p:ext uri="{BB962C8B-B14F-4D97-AF65-F5344CB8AC3E}">
        <p14:creationId xmlns:p14="http://schemas.microsoft.com/office/powerpoint/2010/main" val="241245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7</a:t>
            </a:fld>
            <a:endParaRPr lang="en-US"/>
          </a:p>
        </p:txBody>
      </p:sp>
    </p:spTree>
    <p:extLst>
      <p:ext uri="{BB962C8B-B14F-4D97-AF65-F5344CB8AC3E}">
        <p14:creationId xmlns:p14="http://schemas.microsoft.com/office/powerpoint/2010/main" val="258142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68AB5-2E12-410A-B7CA-4BB9404A58E8}" type="slidenum">
              <a:rPr lang="en-US" smtClean="0"/>
              <a:t>8</a:t>
            </a:fld>
            <a:endParaRPr lang="en-US"/>
          </a:p>
        </p:txBody>
      </p:sp>
    </p:spTree>
    <p:extLst>
      <p:ext uri="{BB962C8B-B14F-4D97-AF65-F5344CB8AC3E}">
        <p14:creationId xmlns:p14="http://schemas.microsoft.com/office/powerpoint/2010/main" val="54306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368AB5-2E12-410A-B7CA-4BB9404A58E8}" type="slidenum">
              <a:rPr lang="en-US" smtClean="0"/>
              <a:t>9</a:t>
            </a:fld>
            <a:endParaRPr lang="en-US" dirty="0"/>
          </a:p>
        </p:txBody>
      </p:sp>
    </p:spTree>
    <p:extLst>
      <p:ext uri="{BB962C8B-B14F-4D97-AF65-F5344CB8AC3E}">
        <p14:creationId xmlns:p14="http://schemas.microsoft.com/office/powerpoint/2010/main" val="404166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97280" y="1755649"/>
            <a:ext cx="6903720" cy="4340352"/>
          </a:xfrm>
          <a:prstGeom prst="rect">
            <a:avLst/>
          </a:prstGeom>
        </p:spPr>
        <p:txBody>
          <a:bodyPr vert="horz"/>
          <a:lstStyle>
            <a:lvl1pPr>
              <a:buClr>
                <a:schemeClr val="tx2"/>
              </a:buClr>
              <a:buFont typeface="Wingdings" charset="2"/>
              <a:buChar char="§"/>
              <a:defRPr/>
            </a:lvl1pPr>
            <a:lvl2pPr>
              <a:buClr>
                <a:schemeClr val="accent2"/>
              </a:buClr>
              <a:buFont typeface="Wingdings" charset="2"/>
              <a:buChar char="§"/>
              <a:defRPr/>
            </a:lvl2pPr>
            <a:lvl3pPr>
              <a:buFont typeface="Wingdings" charset="2"/>
              <a:buChar char="§"/>
              <a:defRPr/>
            </a:lvl3pPr>
            <a:lvl4pPr>
              <a:buFont typeface="Wingdings" charset="2"/>
              <a:buChar char="§"/>
              <a:defRPr/>
            </a:lvl4pPr>
            <a:lvl5pPr>
              <a:buFont typeface="Wingdings" charset="2"/>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buClr>
                <a:schemeClr val="tx2"/>
              </a:buClr>
              <a:buFont typeface="Wingdings" charset="2"/>
              <a:buChar char="§"/>
              <a:defRPr sz="2800"/>
            </a:lvl1pPr>
            <a:lvl2pPr>
              <a:buClr>
                <a:schemeClr val="accent2"/>
              </a:buClr>
              <a:buFont typeface="Wingdings"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buClr>
                <a:schemeClr val="tx2"/>
              </a:buClr>
              <a:buFont typeface="Wingdings" charset="2"/>
              <a:buChar char="§"/>
              <a:defRPr sz="2800"/>
            </a:lvl1pPr>
            <a:lvl2pPr>
              <a:buClr>
                <a:schemeClr val="accent2"/>
              </a:buClr>
              <a:buFont typeface="Wingdings"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gray">
          <a:xfrm>
            <a:off x="0" y="457200"/>
            <a:ext cx="438150" cy="4038600"/>
          </a:xfrm>
          <a:prstGeom prst="rect">
            <a:avLst/>
          </a:prstGeom>
          <a:solidFill>
            <a:schemeClr val="tx2"/>
          </a:solidFill>
          <a:ln w="9525">
            <a:noFill/>
            <a:miter lim="800000"/>
            <a:headEnd/>
            <a:tailEnd/>
          </a:ln>
          <a:effectLst/>
        </p:spPr>
        <p:txBody>
          <a:bodyPr wrap="none" anchor="ctr"/>
          <a:lstStyle/>
          <a:p>
            <a:pPr>
              <a:defRPr/>
            </a:pPr>
            <a:endParaRPr lang="en-US">
              <a:ea typeface="+mn-ea"/>
            </a:endParaRPr>
          </a:p>
        </p:txBody>
      </p:sp>
      <p:sp>
        <p:nvSpPr>
          <p:cNvPr id="1032" name="Rectangle 8"/>
          <p:cNvSpPr>
            <a:spLocks noChangeArrowheads="1"/>
          </p:cNvSpPr>
          <p:nvPr/>
        </p:nvSpPr>
        <p:spPr bwMode="gray">
          <a:xfrm>
            <a:off x="0" y="0"/>
            <a:ext cx="9144000" cy="1447800"/>
          </a:xfrm>
          <a:prstGeom prst="rect">
            <a:avLst/>
          </a:prstGeom>
          <a:solidFill>
            <a:srgbClr val="003366"/>
          </a:solidFill>
          <a:ln w="9525">
            <a:noFill/>
            <a:miter lim="800000"/>
            <a:headEnd/>
            <a:tailEnd/>
          </a:ln>
          <a:effectLst/>
        </p:spPr>
        <p:txBody>
          <a:bodyPr anchor="ctr"/>
          <a:lstStyle/>
          <a:p>
            <a:pPr algn="ctr">
              <a:defRPr/>
            </a:pPr>
            <a:endParaRPr lang="en-US" sz="4400">
              <a:solidFill>
                <a:schemeClr val="tx2"/>
              </a:solidFill>
              <a:ea typeface="+mn-ea"/>
            </a:endParaRPr>
          </a:p>
        </p:txBody>
      </p:sp>
      <p:sp>
        <p:nvSpPr>
          <p:cNvPr id="5" name="Rectangle 7"/>
          <p:cNvSpPr>
            <a:spLocks noChangeArrowheads="1"/>
          </p:cNvSpPr>
          <p:nvPr userDrawn="1"/>
        </p:nvSpPr>
        <p:spPr bwMode="gray">
          <a:xfrm>
            <a:off x="0" y="4572000"/>
            <a:ext cx="438150" cy="2286000"/>
          </a:xfrm>
          <a:prstGeom prst="rect">
            <a:avLst/>
          </a:prstGeom>
          <a:solidFill>
            <a:schemeClr val="bg2"/>
          </a:solidFill>
          <a:ln w="9525">
            <a:noFill/>
            <a:miter lim="800000"/>
            <a:headEnd/>
            <a:tailEnd/>
          </a:ln>
          <a:effectLst/>
        </p:spPr>
        <p:txBody>
          <a:bodyPr wrap="none" anchor="ctr"/>
          <a:lstStyle/>
          <a:p>
            <a:pPr>
              <a:defRPr/>
            </a:pPr>
            <a:endParaRPr lang="en-US">
              <a:ea typeface="+mn-ea"/>
            </a:endParaRPr>
          </a:p>
        </p:txBody>
      </p:sp>
      <p:sp>
        <p:nvSpPr>
          <p:cNvPr id="6" name="Rectangle 7"/>
          <p:cNvSpPr>
            <a:spLocks noChangeArrowheads="1"/>
          </p:cNvSpPr>
          <p:nvPr userDrawn="1"/>
        </p:nvSpPr>
        <p:spPr bwMode="gray">
          <a:xfrm rot="5400000">
            <a:off x="4533900" y="-3086100"/>
            <a:ext cx="76200" cy="9144000"/>
          </a:xfrm>
          <a:prstGeom prst="rect">
            <a:avLst/>
          </a:prstGeom>
          <a:solidFill>
            <a:schemeClr val="tx2"/>
          </a:solidFill>
          <a:ln w="9525">
            <a:noFill/>
            <a:miter lim="800000"/>
            <a:headEnd/>
            <a:tailEnd/>
          </a:ln>
          <a:effectLst/>
        </p:spPr>
        <p:txBody>
          <a:bodyPr wrap="none" anchor="ctr"/>
          <a:lstStyle/>
          <a:p>
            <a:pPr>
              <a:defRPr/>
            </a:pPr>
            <a:endParaRPr lang="en-US">
              <a:ea typeface="+mn-ea"/>
            </a:endParaRPr>
          </a:p>
        </p:txBody>
      </p:sp>
      <p:sp>
        <p:nvSpPr>
          <p:cNvPr id="7" name="TextBox 6"/>
          <p:cNvSpPr txBox="1"/>
          <p:nvPr userDrawn="1"/>
        </p:nvSpPr>
        <p:spPr>
          <a:xfrm>
            <a:off x="609600" y="6400800"/>
            <a:ext cx="609600" cy="336550"/>
          </a:xfrm>
          <a:prstGeom prst="rect">
            <a:avLst/>
          </a:prstGeom>
          <a:noFill/>
        </p:spPr>
        <p:txBody>
          <a:bodyPr>
            <a:spAutoFit/>
          </a:bodyPr>
          <a:lstStyle/>
          <a:p>
            <a:pPr>
              <a:defRPr/>
            </a:pPr>
            <a:fld id="{0944EC41-3CAD-4659-8FAC-88504960BD3A}" type="slidenum">
              <a:rPr lang="en-US" sz="1600" b="1"/>
              <a:pPr>
                <a:defRPr/>
              </a:pPr>
              <a:t>‹#›</a:t>
            </a:fld>
            <a:endParaRPr lang="en-US" sz="1600" b="1"/>
          </a:p>
        </p:txBody>
      </p:sp>
      <p:pic>
        <p:nvPicPr>
          <p:cNvPr id="2" name="Picture 8" descr="2color_hori"/>
          <p:cNvPicPr>
            <a:picLocks noChangeAspect="1" noChangeArrowheads="1"/>
          </p:cNvPicPr>
          <p:nvPr userDrawn="1"/>
        </p:nvPicPr>
        <p:blipFill>
          <a:blip r:embed="rId8"/>
          <a:srcRect/>
          <a:stretch>
            <a:fillRect/>
          </a:stretch>
        </p:blipFill>
        <p:spPr bwMode="auto">
          <a:xfrm>
            <a:off x="7696200" y="6169025"/>
            <a:ext cx="1143000"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bwMode="auto">
          <a:xfrm>
            <a:off x="1096963" y="1755775"/>
            <a:ext cx="6904037" cy="4340225"/>
          </a:xfrm>
          <a:noFill/>
          <a:ln>
            <a:miter lim="800000"/>
            <a:headEnd/>
            <a:tailEnd/>
          </a:ln>
        </p:spPr>
        <p:txBody>
          <a:bodyPr wrap="square" lIns="91440" tIns="45720" rIns="91440" bIns="45720" numCol="1" anchor="t" anchorCtr="0" compatLnSpc="1">
            <a:prstTxWarp prst="textNoShape">
              <a:avLst/>
            </a:prstTxWarp>
          </a:bodyPr>
          <a:lstStyle/>
          <a:p>
            <a:pPr>
              <a:buFont typeface="Wingdings" pitchFamily="34" charset="2"/>
              <a:buChar char="§"/>
            </a:pPr>
            <a:endParaRPr lang="en-US" smtClean="0">
              <a:ea typeface="ＭＳ Ｐゴシック" pitchFamily="34" charset="-128"/>
            </a:endParaRPr>
          </a:p>
        </p:txBody>
      </p:sp>
      <p:sp>
        <p:nvSpPr>
          <p:cNvPr id="4" name="Rectangle 3"/>
          <p:cNvSpPr>
            <a:spLocks noChangeArrowheads="1"/>
          </p:cNvSpPr>
          <p:nvPr/>
        </p:nvSpPr>
        <p:spPr bwMode="auto">
          <a:xfrm>
            <a:off x="0" y="0"/>
            <a:ext cx="9144000" cy="5257800"/>
          </a:xfrm>
          <a:prstGeom prst="rect">
            <a:avLst/>
          </a:prstGeom>
          <a:solidFill>
            <a:schemeClr val="tx1"/>
          </a:solidFill>
          <a:ln w="9525">
            <a:solidFill>
              <a:srgbClr val="342D62"/>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052" name="Title 1"/>
          <p:cNvSpPr>
            <a:spLocks noGrp="1"/>
          </p:cNvSpPr>
          <p:nvPr>
            <p:ph type="title"/>
          </p:nvPr>
        </p:nvSpPr>
        <p:spPr bwMode="auto">
          <a:xfrm>
            <a:off x="533400" y="1905000"/>
            <a:ext cx="8229600" cy="1066800"/>
          </a:xfrm>
          <a:noFill/>
          <a:ln>
            <a:miter lim="800000"/>
            <a:headEnd/>
            <a:tailEnd/>
          </a:ln>
        </p:spPr>
        <p:txBody>
          <a:bodyPr wrap="square" lIns="91440" tIns="45720" rIns="91440" bIns="45720" numCol="1" anchor="t" anchorCtr="0" compatLnSpc="1">
            <a:prstTxWarp prst="textNoShape">
              <a:avLst/>
            </a:prstTxWarp>
          </a:bodyPr>
          <a:lstStyle/>
          <a:p>
            <a:pPr algn="l"/>
            <a:r>
              <a:rPr lang="en-US" sz="3600" b="1" dirty="0" smtClean="0">
                <a:ea typeface="ＭＳ Ｐゴシック" pitchFamily="34" charset="-128"/>
              </a:rPr>
              <a:t>The Training Benefits Program – A Methodological Exposition</a:t>
            </a:r>
            <a:r>
              <a:rPr lang="en-US" sz="4000" b="1" dirty="0" smtClean="0">
                <a:ea typeface="ＭＳ Ｐゴシック" pitchFamily="34" charset="-128"/>
              </a:rPr>
              <a:t/>
            </a:r>
            <a:br>
              <a:rPr lang="en-US" sz="4000" b="1" dirty="0" smtClean="0">
                <a:ea typeface="ＭＳ Ｐゴシック" pitchFamily="34" charset="-128"/>
              </a:rPr>
            </a:br>
            <a:endParaRPr lang="en-US" sz="2800" b="1" dirty="0" smtClean="0">
              <a:ea typeface="ＭＳ Ｐゴシック" pitchFamily="34" charset="-128"/>
            </a:endParaRPr>
          </a:p>
        </p:txBody>
      </p:sp>
      <p:cxnSp>
        <p:nvCxnSpPr>
          <p:cNvPr id="7" name="Straight Connector 6"/>
          <p:cNvCxnSpPr>
            <a:cxnSpLocks noChangeShapeType="1"/>
          </p:cNvCxnSpPr>
          <p:nvPr/>
        </p:nvCxnSpPr>
        <p:spPr bwMode="auto">
          <a:xfrm>
            <a:off x="0" y="5257800"/>
            <a:ext cx="9144000" cy="1588"/>
          </a:xfrm>
          <a:prstGeom prst="line">
            <a:avLst/>
          </a:prstGeom>
          <a:noFill/>
          <a:ln w="76200">
            <a:solidFill>
              <a:schemeClr val="tx2"/>
            </a:solidFill>
            <a:round/>
            <a:headEnd/>
            <a:tailEnd/>
          </a:ln>
          <a:effectLst>
            <a:outerShdw dist="20000" dir="5400000" rotWithShape="0">
              <a:srgbClr val="808080">
                <a:alpha val="37999"/>
              </a:srgbClr>
            </a:outerShdw>
          </a:effectLst>
        </p:spPr>
      </p:cxnSp>
      <p:sp>
        <p:nvSpPr>
          <p:cNvPr id="11" name="Rectangle 10"/>
          <p:cNvSpPr>
            <a:spLocks noChangeArrowheads="1"/>
          </p:cNvSpPr>
          <p:nvPr/>
        </p:nvSpPr>
        <p:spPr bwMode="auto">
          <a:xfrm>
            <a:off x="0" y="5270500"/>
            <a:ext cx="9144000" cy="1587500"/>
          </a:xfrm>
          <a:prstGeom prst="rect">
            <a:avLst/>
          </a:prstGeom>
          <a:solidFill>
            <a:schemeClr val="bg1"/>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055" name="Text Box 8"/>
          <p:cNvSpPr txBox="1">
            <a:spLocks noChangeArrowheads="1"/>
          </p:cNvSpPr>
          <p:nvPr/>
        </p:nvSpPr>
        <p:spPr bwMode="auto">
          <a:xfrm>
            <a:off x="533400" y="3886200"/>
            <a:ext cx="8226425" cy="1187450"/>
          </a:xfrm>
          <a:prstGeom prst="rect">
            <a:avLst/>
          </a:prstGeom>
          <a:noFill/>
          <a:ln w="9525">
            <a:noFill/>
            <a:miter lim="800000"/>
            <a:headEnd/>
            <a:tailEnd/>
          </a:ln>
        </p:spPr>
        <p:txBody>
          <a:bodyPr/>
          <a:lstStyle/>
          <a:p>
            <a:pPr>
              <a:spcBef>
                <a:spcPct val="50000"/>
              </a:spcBef>
            </a:pPr>
            <a:r>
              <a:rPr lang="en-US" sz="2400" b="1" dirty="0" smtClean="0">
                <a:solidFill>
                  <a:schemeClr val="bg1"/>
                </a:solidFill>
              </a:rPr>
              <a:t>To: The Research Coordination Committee</a:t>
            </a:r>
            <a:r>
              <a:rPr lang="en-US" sz="2400" b="1" dirty="0">
                <a:solidFill>
                  <a:schemeClr val="bg1"/>
                </a:solidFill>
              </a:rPr>
              <a:t/>
            </a:r>
            <a:br>
              <a:rPr lang="en-US" sz="2400" b="1" dirty="0">
                <a:solidFill>
                  <a:schemeClr val="bg1"/>
                </a:solidFill>
              </a:rPr>
            </a:br>
            <a:r>
              <a:rPr lang="en-US" sz="2400" b="1" dirty="0" smtClean="0">
                <a:solidFill>
                  <a:schemeClr val="bg1"/>
                </a:solidFill>
              </a:rPr>
              <a:t>By: Jonathan Adam Lind</a:t>
            </a:r>
            <a:r>
              <a:rPr lang="en-US" sz="2400" b="1" dirty="0">
                <a:solidFill>
                  <a:schemeClr val="bg1"/>
                </a:solidFill>
              </a:rPr>
              <a:t/>
            </a:r>
            <a:br>
              <a:rPr lang="en-US" sz="2400" b="1" dirty="0">
                <a:solidFill>
                  <a:schemeClr val="bg1"/>
                </a:solidFill>
              </a:rPr>
            </a:br>
            <a:r>
              <a:rPr lang="en-US" sz="2400" b="1" dirty="0" smtClean="0">
                <a:solidFill>
                  <a:schemeClr val="bg1"/>
                </a:solidFill>
              </a:rPr>
              <a:t>Date: 04/01/16</a:t>
            </a:r>
            <a:endParaRPr lang="en-US" sz="2400" b="1" dirty="0">
              <a:solidFill>
                <a:schemeClr val="bg1"/>
              </a:solidFill>
            </a:endParaRPr>
          </a:p>
        </p:txBody>
      </p:sp>
      <p:pic>
        <p:nvPicPr>
          <p:cNvPr id="2056" name="Picture 16" descr="2color_hori"/>
          <p:cNvPicPr>
            <a:picLocks noChangeAspect="1" noChangeArrowheads="1"/>
          </p:cNvPicPr>
          <p:nvPr/>
        </p:nvPicPr>
        <p:blipFill>
          <a:blip r:embed="rId3"/>
          <a:srcRect/>
          <a:stretch>
            <a:fillRect/>
          </a:stretch>
        </p:blipFill>
        <p:spPr bwMode="auto">
          <a:xfrm>
            <a:off x="3582988" y="5562600"/>
            <a:ext cx="2001837" cy="728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in Differences (DID)</a:t>
            </a:r>
            <a:endParaRPr lang="en-US" dirty="0"/>
          </a:p>
        </p:txBody>
      </p:sp>
      <p:sp>
        <p:nvSpPr>
          <p:cNvPr id="3" name="Content Placeholder 2"/>
          <p:cNvSpPr>
            <a:spLocks noGrp="1"/>
          </p:cNvSpPr>
          <p:nvPr>
            <p:ph idx="1"/>
          </p:nvPr>
        </p:nvSpPr>
        <p:spPr>
          <a:ln>
            <a:solidFill>
              <a:schemeClr val="bg1"/>
            </a:solidFill>
          </a:ln>
        </p:spPr>
        <p:txBody>
          <a:bodyPr/>
          <a:lstStyle/>
          <a:p>
            <a:r>
              <a:rPr lang="en-US" dirty="0" smtClean="0"/>
              <a:t>Often used to assess the effect of a program or policy.</a:t>
            </a:r>
          </a:p>
          <a:p>
            <a:pPr marL="0" indent="0">
              <a:buNone/>
            </a:pPr>
            <a:endParaRPr lang="en-US" dirty="0"/>
          </a:p>
        </p:txBody>
      </p:sp>
      <p:cxnSp>
        <p:nvCxnSpPr>
          <p:cNvPr id="5" name="Straight Connector 4"/>
          <p:cNvCxnSpPr/>
          <p:nvPr/>
        </p:nvCxnSpPr>
        <p:spPr>
          <a:xfrm>
            <a:off x="2400300" y="2962275"/>
            <a:ext cx="0" cy="2657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409825" y="5610225"/>
            <a:ext cx="441960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619625" y="3314700"/>
            <a:ext cx="0" cy="230505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57563" y="4891674"/>
            <a:ext cx="1152525" cy="430887"/>
          </a:xfrm>
          <a:prstGeom prst="rect">
            <a:avLst/>
          </a:prstGeom>
          <a:noFill/>
        </p:spPr>
        <p:txBody>
          <a:bodyPr wrap="square" rtlCol="0">
            <a:spAutoFit/>
          </a:bodyPr>
          <a:lstStyle/>
          <a:p>
            <a:r>
              <a:rPr lang="en-US" sz="1100" dirty="0"/>
              <a:t>TB Participant Group</a:t>
            </a:r>
          </a:p>
        </p:txBody>
      </p:sp>
      <p:cxnSp>
        <p:nvCxnSpPr>
          <p:cNvPr id="14" name="Straight Connector 13"/>
          <p:cNvCxnSpPr/>
          <p:nvPr/>
        </p:nvCxnSpPr>
        <p:spPr>
          <a:xfrm>
            <a:off x="3086101" y="3519905"/>
            <a:ext cx="3552825" cy="1104900"/>
          </a:xfrm>
          <a:prstGeom prst="line">
            <a:avLst/>
          </a:prstGeom>
          <a:ln cap="flat">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86101" y="3858220"/>
            <a:ext cx="3552825" cy="1485305"/>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86101" y="3858220"/>
            <a:ext cx="3552825" cy="1113830"/>
          </a:xfrm>
          <a:prstGeom prst="line">
            <a:avLst/>
          </a:prstGeom>
          <a:ln>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4" name="Right Brace 23"/>
          <p:cNvSpPr/>
          <p:nvPr/>
        </p:nvSpPr>
        <p:spPr>
          <a:xfrm>
            <a:off x="6638926" y="4972050"/>
            <a:ext cx="390524" cy="3714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5" name="TextBox 24"/>
              <p:cNvSpPr txBox="1"/>
              <p:nvPr/>
            </p:nvSpPr>
            <p:spPr>
              <a:xfrm>
                <a:off x="7200900" y="4972050"/>
                <a:ext cx="1212397" cy="661912"/>
              </a:xfrm>
              <a:prstGeom prst="rect">
                <a:avLst/>
              </a:prstGeom>
              <a:noFill/>
            </p:spPr>
            <p:txBody>
              <a:bodyPr wrap="square" rtlCol="0">
                <a:spAutoFit/>
              </a:bodyPr>
              <a:lstStyle/>
              <a:p>
                <a:r>
                  <a:rPr lang="en-US" dirty="0" smtClean="0"/>
                  <a:t>Diff in Diff (</a:t>
                </a:r>
                <a14:m>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𝛿</m:t>
                        </m:r>
                      </m:e>
                    </m:acc>
                  </m:oMath>
                </a14:m>
                <a:r>
                  <a:rPr lang="en-US" dirty="0" smtClean="0"/>
                  <a:t>)</a:t>
                </a:r>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9601200" y="5486400"/>
                <a:ext cx="1616529" cy="384914"/>
              </a:xfrm>
              <a:prstGeom prst="rect">
                <a:avLst/>
              </a:prstGeom>
              <a:blipFill rotWithShape="0">
                <a:blip r:embed="rId3"/>
                <a:stretch>
                  <a:fillRect l="-3019" t="-7937" b="-25397"/>
                </a:stretch>
              </a:blipFill>
            </p:spPr>
            <p:txBody>
              <a:bodyPr/>
              <a:lstStyle/>
              <a:p>
                <a:r>
                  <a:rPr lang="en-US">
                    <a:noFill/>
                  </a:rPr>
                  <a:t> </a:t>
                </a:r>
              </a:p>
            </p:txBody>
          </p:sp>
        </mc:Fallback>
      </mc:AlternateContent>
      <p:sp>
        <p:nvSpPr>
          <p:cNvPr id="29" name="TextBox 28"/>
          <p:cNvSpPr txBox="1"/>
          <p:nvPr/>
        </p:nvSpPr>
        <p:spPr>
          <a:xfrm>
            <a:off x="5105401" y="3711774"/>
            <a:ext cx="1152525" cy="430887"/>
          </a:xfrm>
          <a:prstGeom prst="rect">
            <a:avLst/>
          </a:prstGeom>
          <a:noFill/>
        </p:spPr>
        <p:txBody>
          <a:bodyPr wrap="square" rtlCol="0">
            <a:spAutoFit/>
          </a:bodyPr>
          <a:lstStyle/>
          <a:p>
            <a:r>
              <a:rPr lang="en-US" sz="1100" dirty="0"/>
              <a:t>Non-Participant Group</a:t>
            </a:r>
          </a:p>
        </p:txBody>
      </p:sp>
      <p:sp>
        <p:nvSpPr>
          <p:cNvPr id="30" name="TextBox 29"/>
          <p:cNvSpPr txBox="1"/>
          <p:nvPr/>
        </p:nvSpPr>
        <p:spPr>
          <a:xfrm>
            <a:off x="6953249" y="4184302"/>
            <a:ext cx="1152525" cy="261610"/>
          </a:xfrm>
          <a:prstGeom prst="rect">
            <a:avLst/>
          </a:prstGeom>
          <a:noFill/>
        </p:spPr>
        <p:txBody>
          <a:bodyPr wrap="square" rtlCol="0">
            <a:spAutoFit/>
          </a:bodyPr>
          <a:lstStyle/>
          <a:p>
            <a:r>
              <a:rPr lang="en-US" sz="1100" dirty="0"/>
              <a:t>Counterfactual</a:t>
            </a:r>
          </a:p>
        </p:txBody>
      </p:sp>
      <p:cxnSp>
        <p:nvCxnSpPr>
          <p:cNvPr id="32" name="Straight Arrow Connector 31"/>
          <p:cNvCxnSpPr/>
          <p:nvPr/>
        </p:nvCxnSpPr>
        <p:spPr>
          <a:xfrm flipH="1">
            <a:off x="6343651" y="4467226"/>
            <a:ext cx="1035843" cy="384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81538" y="5249465"/>
            <a:ext cx="1152525" cy="276999"/>
          </a:xfrm>
          <a:prstGeom prst="rect">
            <a:avLst/>
          </a:prstGeom>
          <a:noFill/>
        </p:spPr>
        <p:txBody>
          <a:bodyPr wrap="square" rtlCol="0">
            <a:spAutoFit/>
          </a:bodyPr>
          <a:lstStyle/>
          <a:p>
            <a:r>
              <a:rPr lang="en-US" sz="1200" dirty="0"/>
              <a:t>Observed</a:t>
            </a:r>
          </a:p>
        </p:txBody>
      </p:sp>
      <p:cxnSp>
        <p:nvCxnSpPr>
          <p:cNvPr id="7" name="Straight Arrow Connector 6"/>
          <p:cNvCxnSpPr>
            <a:stCxn id="17" idx="0"/>
          </p:cNvCxnSpPr>
          <p:nvPr/>
        </p:nvCxnSpPr>
        <p:spPr>
          <a:xfrm flipV="1">
            <a:off x="5257801" y="4972051"/>
            <a:ext cx="423863" cy="277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274344" y="2943225"/>
            <a:ext cx="1152525" cy="415498"/>
          </a:xfrm>
          <a:prstGeom prst="rect">
            <a:avLst/>
          </a:prstGeom>
          <a:noFill/>
        </p:spPr>
        <p:txBody>
          <a:bodyPr wrap="square" rtlCol="0">
            <a:spAutoFit/>
          </a:bodyPr>
          <a:lstStyle/>
          <a:p>
            <a:r>
              <a:rPr lang="en-US" sz="1050" dirty="0"/>
              <a:t>Files for Unemployment</a:t>
            </a:r>
          </a:p>
        </p:txBody>
      </p:sp>
    </p:spTree>
    <p:extLst>
      <p:ext uri="{BB962C8B-B14F-4D97-AF65-F5344CB8AC3E}">
        <p14:creationId xmlns:p14="http://schemas.microsoft.com/office/powerpoint/2010/main" val="2400034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in Differences (DID)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r>
                  <a:rPr lang="en-US" dirty="0" smtClean="0"/>
                  <a:t>Mathematically, the Difference in Differences model can be expressed as:</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acc>
                        <m:accPr>
                          <m:chr m:val="̂"/>
                          <m:ctrlPr>
                            <a:rPr lang="en-US" sz="1425" i="1">
                              <a:latin typeface="Cambria Math" panose="02040503050406030204" pitchFamily="18" charset="0"/>
                            </a:rPr>
                          </m:ctrlPr>
                        </m:accPr>
                        <m:e>
                          <m:r>
                            <a:rPr lang="en-US" sz="1425" i="1">
                              <a:latin typeface="Cambria Math" panose="02040503050406030204" pitchFamily="18" charset="0"/>
                              <a:ea typeface="Cambria Math" panose="02040503050406030204" pitchFamily="18" charset="0"/>
                            </a:rPr>
                            <m:t>𝛿</m:t>
                          </m:r>
                        </m:e>
                      </m:acc>
                      <m:r>
                        <a:rPr lang="en-US" sz="1425" i="1">
                          <a:latin typeface="Cambria Math" panose="02040503050406030204" pitchFamily="18" charset="0"/>
                        </a:rPr>
                        <m:t>=</m:t>
                      </m:r>
                      <m:d>
                        <m:dPr>
                          <m:ctrlPr>
                            <a:rPr lang="en-US" sz="1425" i="1">
                              <a:latin typeface="Cambria Math" panose="02040503050406030204" pitchFamily="18" charset="0"/>
                            </a:rPr>
                          </m:ctrlPr>
                        </m:dPr>
                        <m:e>
                          <m:sSub>
                            <m:sSubPr>
                              <m:ctrlPr>
                                <a:rPr lang="en-US" sz="1425" i="1">
                                  <a:latin typeface="Cambria Math" panose="02040503050406030204" pitchFamily="18" charset="0"/>
                                </a:rPr>
                              </m:ctrlPr>
                            </m:sSubPr>
                            <m:e>
                              <m:acc>
                                <m:accPr>
                                  <m:chr m:val="̅"/>
                                  <m:ctrlPr>
                                    <a:rPr lang="en-US" sz="1425" i="1">
                                      <a:latin typeface="Cambria Math" panose="02040503050406030204" pitchFamily="18" charset="0"/>
                                    </a:rPr>
                                  </m:ctrlPr>
                                </m:accPr>
                                <m:e>
                                  <m:r>
                                    <a:rPr lang="en-US" sz="1425" i="1">
                                      <a:latin typeface="Cambria Math" panose="02040503050406030204" pitchFamily="18" charset="0"/>
                                    </a:rPr>
                                    <m:t>𝑌</m:t>
                                  </m:r>
                                </m:e>
                              </m:acc>
                            </m:e>
                            <m:sub>
                              <m:r>
                                <a:rPr lang="en-US" sz="1425" i="1">
                                  <a:latin typeface="Cambria Math" panose="02040503050406030204" pitchFamily="18" charset="0"/>
                                </a:rPr>
                                <m:t>𝑇𝐵</m:t>
                              </m:r>
                              <m:r>
                                <a:rPr lang="en-US" sz="1425" i="1">
                                  <a:latin typeface="Cambria Math" panose="02040503050406030204" pitchFamily="18" charset="0"/>
                                </a:rPr>
                                <m:t> </m:t>
                              </m:r>
                              <m:r>
                                <a:rPr lang="en-US" sz="1425" i="1">
                                  <a:latin typeface="Cambria Math" panose="02040503050406030204" pitchFamily="18" charset="0"/>
                                </a:rPr>
                                <m:t>𝐺𝑟𝑜𝑢𝑝</m:t>
                              </m:r>
                              <m:r>
                                <a:rPr lang="en-US" sz="1425" i="1">
                                  <a:latin typeface="Cambria Math" panose="02040503050406030204" pitchFamily="18" charset="0"/>
                                </a:rPr>
                                <m:t>,  </m:t>
                              </m:r>
                              <m:r>
                                <a:rPr lang="en-US" sz="1425" i="1">
                                  <a:latin typeface="Cambria Math" panose="02040503050406030204" pitchFamily="18" charset="0"/>
                                </a:rPr>
                                <m:t>𝑃𝑒𝑟𝑖𝑜𝑑</m:t>
                              </m:r>
                              <m:r>
                                <a:rPr lang="en-US" sz="1425" i="1">
                                  <a:latin typeface="Cambria Math" panose="02040503050406030204" pitchFamily="18" charset="0"/>
                                </a:rPr>
                                <m:t> </m:t>
                              </m:r>
                              <m:r>
                                <a:rPr lang="en-US" sz="1425" i="1">
                                  <a:latin typeface="Cambria Math" panose="02040503050406030204" pitchFamily="18" charset="0"/>
                                </a:rPr>
                                <m:t>𝐼𝐼</m:t>
                              </m:r>
                            </m:sub>
                          </m:sSub>
                          <m:r>
                            <a:rPr lang="en-US" sz="1425" i="1">
                              <a:latin typeface="Cambria Math" panose="02040503050406030204" pitchFamily="18" charset="0"/>
                            </a:rPr>
                            <m:t> − </m:t>
                          </m:r>
                          <m:sSub>
                            <m:sSubPr>
                              <m:ctrlPr>
                                <a:rPr lang="en-US" sz="1425" i="1">
                                  <a:latin typeface="Cambria Math" panose="02040503050406030204" pitchFamily="18" charset="0"/>
                                </a:rPr>
                              </m:ctrlPr>
                            </m:sSubPr>
                            <m:e>
                              <m:acc>
                                <m:accPr>
                                  <m:chr m:val="̅"/>
                                  <m:ctrlPr>
                                    <a:rPr lang="en-US" sz="1425" i="1">
                                      <a:latin typeface="Cambria Math" panose="02040503050406030204" pitchFamily="18" charset="0"/>
                                    </a:rPr>
                                  </m:ctrlPr>
                                </m:accPr>
                                <m:e>
                                  <m:r>
                                    <a:rPr lang="en-US" sz="1425" i="1">
                                      <a:latin typeface="Cambria Math" panose="02040503050406030204" pitchFamily="18" charset="0"/>
                                    </a:rPr>
                                    <m:t>𝑌</m:t>
                                  </m:r>
                                </m:e>
                              </m:acc>
                            </m:e>
                            <m:sub>
                              <m:r>
                                <a:rPr lang="en-US" sz="1425" i="1">
                                  <a:latin typeface="Cambria Math" panose="02040503050406030204" pitchFamily="18" charset="0"/>
                                </a:rPr>
                                <m:t>𝑇𝐵</m:t>
                              </m:r>
                              <m:r>
                                <a:rPr lang="en-US" sz="1425" i="1">
                                  <a:latin typeface="Cambria Math" panose="02040503050406030204" pitchFamily="18" charset="0"/>
                                </a:rPr>
                                <m:t> </m:t>
                              </m:r>
                              <m:r>
                                <a:rPr lang="en-US" sz="1425" i="1">
                                  <a:latin typeface="Cambria Math" panose="02040503050406030204" pitchFamily="18" charset="0"/>
                                </a:rPr>
                                <m:t>𝐺𝑟𝑜𝑢𝑝</m:t>
                              </m:r>
                              <m:r>
                                <a:rPr lang="en-US" sz="1425" i="1">
                                  <a:latin typeface="Cambria Math" panose="02040503050406030204" pitchFamily="18" charset="0"/>
                                </a:rPr>
                                <m:t>,   </m:t>
                              </m:r>
                              <m:r>
                                <a:rPr lang="en-US" sz="1425" i="1">
                                  <a:latin typeface="Cambria Math" panose="02040503050406030204" pitchFamily="18" charset="0"/>
                                </a:rPr>
                                <m:t>𝑃𝑒𝑟𝑖𝑜𝑑</m:t>
                              </m:r>
                              <m:r>
                                <a:rPr lang="en-US" sz="1425" i="1">
                                  <a:latin typeface="Cambria Math" panose="02040503050406030204" pitchFamily="18" charset="0"/>
                                </a:rPr>
                                <m:t> </m:t>
                              </m:r>
                              <m:r>
                                <a:rPr lang="en-US" sz="1425" i="1">
                                  <a:latin typeface="Cambria Math" panose="02040503050406030204" pitchFamily="18" charset="0"/>
                                </a:rPr>
                                <m:t>𝐼</m:t>
                              </m:r>
                            </m:sub>
                          </m:sSub>
                        </m:e>
                      </m:d>
                      <m:r>
                        <a:rPr lang="en-US" sz="1425" i="1">
                          <a:latin typeface="Cambria Math" panose="02040503050406030204" pitchFamily="18" charset="0"/>
                        </a:rPr>
                        <m:t> −</m:t>
                      </m:r>
                      <m:d>
                        <m:dPr>
                          <m:ctrlPr>
                            <a:rPr lang="en-US" sz="1425" i="1">
                              <a:latin typeface="Cambria Math" panose="02040503050406030204" pitchFamily="18" charset="0"/>
                            </a:rPr>
                          </m:ctrlPr>
                        </m:dPr>
                        <m:e>
                          <m:sSub>
                            <m:sSubPr>
                              <m:ctrlPr>
                                <a:rPr lang="en-US" sz="1425" i="1">
                                  <a:latin typeface="Cambria Math" panose="02040503050406030204" pitchFamily="18" charset="0"/>
                                </a:rPr>
                              </m:ctrlPr>
                            </m:sSubPr>
                            <m:e>
                              <m:acc>
                                <m:accPr>
                                  <m:chr m:val="̅"/>
                                  <m:ctrlPr>
                                    <a:rPr lang="en-US" sz="1425" i="1">
                                      <a:latin typeface="Cambria Math" panose="02040503050406030204" pitchFamily="18" charset="0"/>
                                    </a:rPr>
                                  </m:ctrlPr>
                                </m:accPr>
                                <m:e>
                                  <m:r>
                                    <a:rPr lang="en-US" sz="1425" i="1">
                                      <a:latin typeface="Cambria Math" panose="02040503050406030204" pitchFamily="18" charset="0"/>
                                    </a:rPr>
                                    <m:t>𝑌</m:t>
                                  </m:r>
                                </m:e>
                              </m:acc>
                            </m:e>
                            <m:sub>
                              <m:r>
                                <a:rPr lang="en-US" sz="1425" i="1">
                                  <a:latin typeface="Cambria Math" panose="02040503050406030204" pitchFamily="18" charset="0"/>
                                </a:rPr>
                                <m:t>𝐶𝑜𝑚𝑝𝑎𝑟𝑖𝑠𝑜𝑛</m:t>
                              </m:r>
                              <m:r>
                                <a:rPr lang="en-US" sz="1425" i="1">
                                  <a:latin typeface="Cambria Math" panose="02040503050406030204" pitchFamily="18" charset="0"/>
                                </a:rPr>
                                <m:t> </m:t>
                              </m:r>
                              <m:r>
                                <a:rPr lang="en-US" sz="1425" i="1">
                                  <a:latin typeface="Cambria Math" panose="02040503050406030204" pitchFamily="18" charset="0"/>
                                </a:rPr>
                                <m:t>𝐺𝑟𝑜𝑢𝑝</m:t>
                              </m:r>
                              <m:r>
                                <a:rPr lang="en-US" sz="1425" i="1">
                                  <a:latin typeface="Cambria Math" panose="02040503050406030204" pitchFamily="18" charset="0"/>
                                </a:rPr>
                                <m:t> , </m:t>
                              </m:r>
                              <m:r>
                                <a:rPr lang="en-US" sz="1425" i="1">
                                  <a:latin typeface="Cambria Math" panose="02040503050406030204" pitchFamily="18" charset="0"/>
                                </a:rPr>
                                <m:t>𝑃𝑒𝑟𝑖𝑜𝑑</m:t>
                              </m:r>
                              <m:r>
                                <a:rPr lang="en-US" sz="1425" i="1">
                                  <a:latin typeface="Cambria Math" panose="02040503050406030204" pitchFamily="18" charset="0"/>
                                </a:rPr>
                                <m:t> </m:t>
                              </m:r>
                              <m:r>
                                <a:rPr lang="en-US" sz="1425" i="1">
                                  <a:latin typeface="Cambria Math" panose="02040503050406030204" pitchFamily="18" charset="0"/>
                                </a:rPr>
                                <m:t>𝐼𝐼</m:t>
                              </m:r>
                            </m:sub>
                          </m:sSub>
                          <m:r>
                            <a:rPr lang="en-US" sz="1425" i="1">
                              <a:latin typeface="Cambria Math" panose="02040503050406030204" pitchFamily="18" charset="0"/>
                            </a:rPr>
                            <m:t> − </m:t>
                          </m:r>
                          <m:sSub>
                            <m:sSubPr>
                              <m:ctrlPr>
                                <a:rPr lang="en-US" sz="1425" i="1">
                                  <a:latin typeface="Cambria Math" panose="02040503050406030204" pitchFamily="18" charset="0"/>
                                </a:rPr>
                              </m:ctrlPr>
                            </m:sSubPr>
                            <m:e>
                              <m:acc>
                                <m:accPr>
                                  <m:chr m:val="̅"/>
                                  <m:ctrlPr>
                                    <a:rPr lang="en-US" sz="1425" i="1">
                                      <a:latin typeface="Cambria Math" panose="02040503050406030204" pitchFamily="18" charset="0"/>
                                    </a:rPr>
                                  </m:ctrlPr>
                                </m:accPr>
                                <m:e>
                                  <m:r>
                                    <a:rPr lang="en-US" sz="1425" i="1">
                                      <a:latin typeface="Cambria Math" panose="02040503050406030204" pitchFamily="18" charset="0"/>
                                    </a:rPr>
                                    <m:t>𝑌</m:t>
                                  </m:r>
                                </m:e>
                              </m:acc>
                            </m:e>
                            <m:sub>
                              <m:r>
                                <a:rPr lang="en-US" sz="1425" i="1">
                                  <a:latin typeface="Cambria Math" panose="02040503050406030204" pitchFamily="18" charset="0"/>
                                </a:rPr>
                                <m:t>𝐶𝑜𝑚𝑝𝑎𝑟𝑖𝑠𝑜𝑛</m:t>
                              </m:r>
                              <m:r>
                                <a:rPr lang="en-US" sz="1425" i="1">
                                  <a:latin typeface="Cambria Math" panose="02040503050406030204" pitchFamily="18" charset="0"/>
                                </a:rPr>
                                <m:t> </m:t>
                              </m:r>
                              <m:r>
                                <a:rPr lang="en-US" sz="1425" i="1">
                                  <a:latin typeface="Cambria Math" panose="02040503050406030204" pitchFamily="18" charset="0"/>
                                </a:rPr>
                                <m:t>𝐺𝑟𝑜𝑢𝑝</m:t>
                              </m:r>
                              <m:r>
                                <a:rPr lang="en-US" sz="1425" i="1">
                                  <a:latin typeface="Cambria Math" panose="02040503050406030204" pitchFamily="18" charset="0"/>
                                </a:rPr>
                                <m:t>, </m:t>
                              </m:r>
                              <m:r>
                                <a:rPr lang="en-US" sz="1425" i="1">
                                  <a:latin typeface="Cambria Math" panose="02040503050406030204" pitchFamily="18" charset="0"/>
                                </a:rPr>
                                <m:t>𝑃𝑒𝑟𝑖𝑜𝑑</m:t>
                              </m:r>
                              <m:r>
                                <a:rPr lang="en-US" sz="1425" i="1">
                                  <a:latin typeface="Cambria Math" panose="02040503050406030204" pitchFamily="18" charset="0"/>
                                </a:rPr>
                                <m:t> </m:t>
                              </m:r>
                              <m:r>
                                <a:rPr lang="en-US" sz="1425" i="1">
                                  <a:latin typeface="Cambria Math" panose="02040503050406030204" pitchFamily="18" charset="0"/>
                                </a:rPr>
                                <m:t>𝐼</m:t>
                              </m:r>
                            </m:sub>
                          </m:sSub>
                        </m:e>
                      </m:d>
                    </m:oMath>
                  </m:oMathPara>
                </a14:m>
                <a:endParaRPr lang="en-US" sz="1800" dirty="0"/>
              </a:p>
              <a:p>
                <a:pPr marL="0" indent="0" algn="ctr">
                  <a:buNone/>
                </a:pPr>
                <a:endParaRPr lang="en-US" dirty="0"/>
              </a:p>
              <a:p>
                <a14:m>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𝛿</m:t>
                        </m:r>
                      </m:e>
                    </m:acc>
                  </m:oMath>
                </a14:m>
                <a:r>
                  <a:rPr lang="en-US" dirty="0" smtClean="0"/>
                  <a:t> can be estimated via linear regression through the following equation:</a:t>
                </a:r>
              </a:p>
              <a:p>
                <a:pPr marL="0" indent="0">
                  <a:buNone/>
                </a:pPr>
                <a:endParaRPr lang="en-US" dirty="0"/>
              </a:p>
              <a:p>
                <a:pPr marL="0" indent="0" algn="ctr">
                  <a:buNone/>
                </a:pPr>
                <a14:m>
                  <m:oMath xmlns:m="http://schemas.openxmlformats.org/officeDocument/2006/math">
                    <m:r>
                      <a:rPr lang="en-US" sz="2400" b="0" i="1" smtClean="0">
                        <a:latin typeface="Cambria Math" panose="02040503050406030204" pitchFamily="18" charset="0"/>
                      </a:rPr>
                      <m:t>𝑌</m:t>
                    </m:r>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𝛽</m:t>
                        </m:r>
                      </m:e>
                      <m:sub>
                        <m:r>
                          <a:rPr lang="en-US" sz="2400" b="0" i="1" smtClean="0">
                            <a:latin typeface="Cambria Math" panose="02040503050406030204" pitchFamily="18" charset="0"/>
                          </a:rPr>
                          <m:t>0</m:t>
                        </m:r>
                      </m:sub>
                    </m:sSub>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𝛽</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𝑃𝑒𝑟𝑖𝑜𝑑</m:t>
                    </m:r>
                    <m:r>
                      <a:rPr lang="en-US" sz="2400" b="0" i="1" smtClean="0">
                        <a:latin typeface="Cambria Math" panose="02040503050406030204" pitchFamily="18" charset="0"/>
                      </a:rPr>
                      <m:t> </m:t>
                    </m:r>
                    <m:r>
                      <a:rPr lang="en-US" sz="2400" b="0" i="1" smtClean="0">
                        <a:latin typeface="Cambria Math" panose="02040503050406030204" pitchFamily="18" charset="0"/>
                      </a:rPr>
                      <m:t>𝐼𝐼</m:t>
                    </m:r>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𝛽</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𝑇𝐵</m:t>
                    </m:r>
                    <m:r>
                      <a:rPr lang="en-US" sz="2400" b="0" i="1" smtClean="0">
                        <a:latin typeface="Cambria Math" panose="02040503050406030204" pitchFamily="18" charset="0"/>
                      </a:rPr>
                      <m:t>+ </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𝛿</m:t>
                        </m:r>
                      </m:e>
                    </m:acc>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𝑃𝑒𝑟𝑖𝑜𝑑</m:t>
                        </m:r>
                        <m:r>
                          <a:rPr lang="en-US" sz="2400" b="0" i="1" smtClean="0">
                            <a:latin typeface="Cambria Math" panose="02040503050406030204" pitchFamily="18" charset="0"/>
                          </a:rPr>
                          <m:t> </m:t>
                        </m:r>
                        <m:r>
                          <a:rPr lang="en-US" sz="2400" b="0" i="1" smtClean="0">
                            <a:latin typeface="Cambria Math" panose="02040503050406030204" pitchFamily="18" charset="0"/>
                          </a:rPr>
                          <m:t>𝐼𝐼</m:t>
                        </m:r>
                        <m:r>
                          <a:rPr lang="en-US" sz="2400" b="0" i="1" smtClean="0">
                            <a:latin typeface="Cambria Math" panose="02040503050406030204" pitchFamily="18" charset="0"/>
                          </a:rPr>
                          <m:t>∗</m:t>
                        </m:r>
                        <m:r>
                          <a:rPr lang="en-US" sz="2400" b="0" i="1" smtClean="0">
                            <a:latin typeface="Cambria Math" panose="02040503050406030204" pitchFamily="18" charset="0"/>
                          </a:rPr>
                          <m:t>𝑇𝐵</m:t>
                        </m:r>
                      </m:e>
                    </m:d>
                    <m:r>
                      <a:rPr lang="en-US" sz="2400" b="0" i="1" smtClean="0">
                        <a:latin typeface="Cambria Math" panose="02040503050406030204" pitchFamily="18" charset="0"/>
                      </a:rPr>
                      <m:t>+</m:t>
                    </m:r>
                    <m:r>
                      <a:rPr lang="en-US" sz="2400" b="0" i="1" smtClean="0">
                        <a:latin typeface="Cambria Math" panose="02040503050406030204" pitchFamily="18" charset="0"/>
                      </a:rPr>
                      <m:t>𝑢</m:t>
                    </m:r>
                  </m:oMath>
                </a14:m>
                <a:r>
                  <a:rPr lang="en-US" sz="2400" dirty="0" smtClean="0"/>
                  <a:t>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12" t="-2247"/>
                </a:stretch>
              </a:blipFill>
            </p:spPr>
            <p:txBody>
              <a:bodyPr/>
              <a:lstStyle/>
              <a:p>
                <a:r>
                  <a:rPr lang="en-US">
                    <a:noFill/>
                  </a:rPr>
                  <a:t> </a:t>
                </a:r>
              </a:p>
            </p:txBody>
          </p:sp>
        </mc:Fallback>
      </mc:AlternateContent>
    </p:spTree>
    <p:extLst>
      <p:ext uri="{BB962C8B-B14F-4D97-AF65-F5344CB8AC3E}">
        <p14:creationId xmlns:p14="http://schemas.microsoft.com/office/powerpoint/2010/main" val="373850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in Differences (DID)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major advantage of the difference in difference strategy is that it allows us to control for factors that:</a:t>
            </a:r>
          </a:p>
          <a:p>
            <a:pPr lvl="1"/>
            <a:r>
              <a:rPr lang="en-US" dirty="0" smtClean="0"/>
              <a:t>Vary across individuals (or other units of analysis), but do not vary over time. </a:t>
            </a:r>
          </a:p>
          <a:p>
            <a:pPr lvl="1"/>
            <a:r>
              <a:rPr lang="en-US" dirty="0" smtClean="0"/>
              <a:t>Could cause omitted variable bias if omitted from the regression analysis.</a:t>
            </a:r>
          </a:p>
          <a:p>
            <a:pPr lvl="1"/>
            <a:r>
              <a:rPr lang="en-US" dirty="0" smtClean="0"/>
              <a:t>Are unobserved (or even unobservable), and therefore cannot be included in the regression.</a:t>
            </a:r>
            <a:endParaRPr lang="en-US" dirty="0"/>
          </a:p>
          <a:p>
            <a:endParaRPr lang="en-US" dirty="0" smtClean="0"/>
          </a:p>
          <a:p>
            <a:endParaRPr lang="en-US" dirty="0"/>
          </a:p>
          <a:p>
            <a:r>
              <a:rPr lang="en-US" dirty="0" smtClean="0"/>
              <a:t>The key idea is that if an omitted variable does not change over time, then any changes in Y over time cannot be caused by the omitted variable. </a:t>
            </a:r>
            <a:endParaRPr lang="en-US" dirty="0"/>
          </a:p>
        </p:txBody>
      </p:sp>
    </p:spTree>
    <p:extLst>
      <p:ext uri="{BB962C8B-B14F-4D97-AF65-F5344CB8AC3E}">
        <p14:creationId xmlns:p14="http://schemas.microsoft.com/office/powerpoint/2010/main" val="367461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in Differences (DID)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However, one potential disadvantage of the difference in differences strategy is that it assumes that the outcome in the treatment and control group would follow the same time trend in the absence of treatment (</a:t>
            </a:r>
            <a:r>
              <a:rPr lang="en-US" i="1" dirty="0" smtClean="0"/>
              <a:t>The Parallel Trend Assumption</a:t>
            </a:r>
            <a:r>
              <a:rPr lang="en-US" dirty="0" smtClean="0"/>
              <a:t>).</a:t>
            </a:r>
          </a:p>
          <a:p>
            <a:endParaRPr lang="en-US" dirty="0" smtClean="0"/>
          </a:p>
          <a:p>
            <a:r>
              <a:rPr lang="en-US" dirty="0" smtClean="0"/>
              <a:t>Unfortunately, to my knowledge, there is no formal method to assess whether the parallel trend assumption actually holds – the best we can do is to examine pre-treatment trends for similarity. </a:t>
            </a:r>
            <a:endParaRPr lang="en-US" dirty="0"/>
          </a:p>
          <a:p>
            <a:pPr marL="0" indent="0">
              <a:buNone/>
            </a:pPr>
            <a:endParaRPr lang="en-US" dirty="0"/>
          </a:p>
          <a:p>
            <a:r>
              <a:rPr lang="en-US" dirty="0" smtClean="0"/>
              <a:t>That said, one way we can “impose” parallel trends on the data is to use a matching algorithm (such as propensity score matching) to pair similar treatment, and control group, members. </a:t>
            </a:r>
            <a:endParaRPr lang="en-US" dirty="0"/>
          </a:p>
        </p:txBody>
      </p:sp>
    </p:spTree>
    <p:extLst>
      <p:ext uri="{BB962C8B-B14F-4D97-AF65-F5344CB8AC3E}">
        <p14:creationId xmlns:p14="http://schemas.microsoft.com/office/powerpoint/2010/main" val="44226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33400" y="1565143"/>
            <a:ext cx="8428571" cy="5292857"/>
          </a:xfrm>
          <a:prstGeom prst="rect">
            <a:avLst/>
          </a:prstGeom>
        </p:spPr>
      </p:pic>
      <p:cxnSp>
        <p:nvCxnSpPr>
          <p:cNvPr id="6" name="Straight Arrow Connector 5"/>
          <p:cNvCxnSpPr/>
          <p:nvPr/>
        </p:nvCxnSpPr>
        <p:spPr>
          <a:xfrm>
            <a:off x="1395663" y="3311057"/>
            <a:ext cx="2609850" cy="8477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1395663" y="3311057"/>
            <a:ext cx="2609850" cy="19621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1423737" y="3311057"/>
            <a:ext cx="5229225" cy="4286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1386138" y="3311057"/>
            <a:ext cx="5238750" cy="1143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extBox 1"/>
          <p:cNvSpPr txBox="1"/>
          <p:nvPr/>
        </p:nvSpPr>
        <p:spPr>
          <a:xfrm>
            <a:off x="533400" y="381000"/>
            <a:ext cx="8001000" cy="707886"/>
          </a:xfrm>
          <a:prstGeom prst="rect">
            <a:avLst/>
          </a:prstGeom>
          <a:noFill/>
        </p:spPr>
        <p:txBody>
          <a:bodyPr wrap="square" rtlCol="0">
            <a:spAutoFit/>
          </a:bodyPr>
          <a:lstStyle/>
          <a:p>
            <a:r>
              <a:rPr lang="en-US" sz="4000" kern="0" dirty="0" smtClean="0">
                <a:solidFill>
                  <a:prstClr val="white"/>
                </a:solidFill>
                <a:latin typeface="Arial"/>
                <a:ea typeface="ＭＳ Ｐゴシック" charset="-128"/>
              </a:rPr>
              <a:t>The Parallel Trends Assumption</a:t>
            </a:r>
            <a:endParaRPr lang="en-US" sz="1600" dirty="0"/>
          </a:p>
        </p:txBody>
      </p:sp>
    </p:spTree>
    <p:extLst>
      <p:ext uri="{BB962C8B-B14F-4D97-AF65-F5344CB8AC3E}">
        <p14:creationId xmlns:p14="http://schemas.microsoft.com/office/powerpoint/2010/main" val="14978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Fixed Effects Model (AKA the “within” estimator)</a:t>
            </a:r>
            <a:endParaRPr lang="en-US" sz="3600" dirty="0"/>
          </a:p>
        </p:txBody>
      </p:sp>
      <p:sp>
        <p:nvSpPr>
          <p:cNvPr id="3" name="Content Placeholder 2"/>
          <p:cNvSpPr>
            <a:spLocks noGrp="1"/>
          </p:cNvSpPr>
          <p:nvPr>
            <p:ph idx="1"/>
          </p:nvPr>
        </p:nvSpPr>
        <p:spPr/>
        <p:txBody>
          <a:bodyPr>
            <a:normAutofit fontScale="77500" lnSpcReduction="20000"/>
          </a:bodyPr>
          <a:lstStyle/>
          <a:p>
            <a:r>
              <a:rPr lang="en-US" sz="2900" dirty="0" smtClean="0"/>
              <a:t>An alternative method to DID (and the method we used in a supplementary analysis to the TB net impact study) avoids potential problems with the parallel trends assumption via a transformation that time-demeans the data. </a:t>
            </a:r>
          </a:p>
          <a:p>
            <a:endParaRPr lang="en-US" sz="2900" dirty="0" smtClean="0"/>
          </a:p>
          <a:p>
            <a:r>
              <a:rPr lang="en-US" sz="2900" dirty="0" smtClean="0"/>
              <a:t>Part of this transformation involves a composite error term. </a:t>
            </a:r>
          </a:p>
          <a:p>
            <a:pPr marL="0" indent="0">
              <a:buNone/>
            </a:pPr>
            <a:endParaRPr lang="en-US" sz="2900" dirty="0"/>
          </a:p>
          <a:p>
            <a:pPr marL="0" indent="0">
              <a:buNone/>
            </a:pPr>
            <a:r>
              <a:rPr lang="en-US" sz="2900" dirty="0" smtClean="0"/>
              <a:t>		</a:t>
            </a:r>
            <a:r>
              <a:rPr lang="en-US" sz="2900" dirty="0"/>
              <a:t> </a:t>
            </a:r>
            <a:r>
              <a:rPr lang="en-US" sz="2900" dirty="0" smtClean="0"/>
              <a:t>       e = </a:t>
            </a:r>
            <a:r>
              <a:rPr lang="en-US" sz="2900" dirty="0" err="1" smtClean="0"/>
              <a:t>a</a:t>
            </a:r>
            <a:r>
              <a:rPr lang="en-US" sz="2900" baseline="-25000" dirty="0" err="1" smtClean="0"/>
              <a:t>i</a:t>
            </a:r>
            <a:r>
              <a:rPr lang="en-US" sz="2900" dirty="0" smtClean="0"/>
              <a:t> + </a:t>
            </a:r>
            <a:r>
              <a:rPr lang="en-US" sz="2900" dirty="0" err="1" smtClean="0"/>
              <a:t>u</a:t>
            </a:r>
            <a:r>
              <a:rPr lang="en-US" sz="2900" baseline="-25000" dirty="0" err="1" smtClean="0"/>
              <a:t>it</a:t>
            </a:r>
            <a:endParaRPr lang="en-US" sz="2900" dirty="0"/>
          </a:p>
          <a:p>
            <a:endParaRPr lang="en-US" sz="2900" dirty="0" smtClean="0"/>
          </a:p>
          <a:p>
            <a:r>
              <a:rPr lang="en-US" sz="2900" dirty="0" smtClean="0"/>
              <a:t>Where </a:t>
            </a:r>
            <a:r>
              <a:rPr lang="en-US" sz="2900" dirty="0" err="1" smtClean="0"/>
              <a:t>a</a:t>
            </a:r>
            <a:r>
              <a:rPr lang="en-US" sz="2900" baseline="-25000" dirty="0" err="1" smtClean="0"/>
              <a:t>i</a:t>
            </a:r>
            <a:r>
              <a:rPr lang="en-US" sz="2900" dirty="0" smtClean="0"/>
              <a:t> represents all </a:t>
            </a:r>
            <a:r>
              <a:rPr lang="en-US" sz="2900" i="1" dirty="0" smtClean="0"/>
              <a:t>time-invariant</a:t>
            </a:r>
            <a:r>
              <a:rPr lang="en-US" sz="2900" dirty="0" smtClean="0"/>
              <a:t> unobserved factors, and </a:t>
            </a:r>
            <a:r>
              <a:rPr lang="en-US" sz="2900" dirty="0" err="1" smtClean="0"/>
              <a:t>u</a:t>
            </a:r>
            <a:r>
              <a:rPr lang="en-US" sz="2900" baseline="-25000" dirty="0" err="1" smtClean="0"/>
              <a:t>it</a:t>
            </a:r>
            <a:r>
              <a:rPr lang="en-US" sz="2900" dirty="0" smtClean="0"/>
              <a:t> represents stochastic error. </a:t>
            </a:r>
            <a:endParaRPr lang="en-US" sz="2900" dirty="0"/>
          </a:p>
          <a:p>
            <a:endParaRPr lang="en-US" dirty="0" smtClean="0"/>
          </a:p>
          <a:p>
            <a:pPr marL="0" indent="0" algn="ctr">
              <a:buNone/>
            </a:pPr>
            <a:endParaRPr lang="en-US" dirty="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6048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Fixed Effects Model (AKA the “within” estimator)</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𝑖𝑡</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0</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i="1">
                            <a:latin typeface="Cambria Math" panose="02040503050406030204" pitchFamily="18" charset="0"/>
                          </a:rPr>
                          <m:t>𝑖𝑡</m:t>
                        </m:r>
                        <m:r>
                          <a:rPr lang="en-US" sz="1600" i="1">
                            <a:latin typeface="Cambria Math" panose="02040503050406030204" pitchFamily="18" charset="0"/>
                          </a:rPr>
                          <m:t>1</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𝑘</m:t>
                        </m:r>
                      </m:sub>
                    </m:sSub>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i="1">
                            <a:latin typeface="Cambria Math" panose="02040503050406030204" pitchFamily="18" charset="0"/>
                          </a:rPr>
                          <m:t>𝑖𝑡𝑘</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𝑎</m:t>
                        </m:r>
                      </m:e>
                      <m:sub>
                        <m:r>
                          <a:rPr lang="en-US" sz="1600" i="1">
                            <a:latin typeface="Cambria Math" panose="02040503050406030204" pitchFamily="18" charset="0"/>
                          </a:rPr>
                          <m:t>𝑖</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𝑢</m:t>
                        </m:r>
                      </m:e>
                      <m:sub>
                        <m:r>
                          <a:rPr lang="en-US" sz="1600" i="1">
                            <a:latin typeface="Cambria Math" panose="02040503050406030204" pitchFamily="18" charset="0"/>
                          </a:rPr>
                          <m:t>𝑖𝑡</m:t>
                        </m:r>
                      </m:sub>
                    </m:sSub>
                  </m:oMath>
                </a14:m>
                <a:r>
                  <a:rPr lang="en-US" sz="1600" dirty="0"/>
                  <a:t>         (1)</a:t>
                </a:r>
              </a:p>
              <a:p>
                <a:pPr marL="0" indent="0" algn="ctr">
                  <a:buNone/>
                </a:pPr>
                <a:endParaRPr lang="en-US" sz="2800" dirty="0"/>
              </a:p>
              <a:p>
                <a:pPr marL="0" indent="0" algn="ctr">
                  <a:buNone/>
                </a:pPr>
                <a14:m>
                  <m:oMath xmlns:m="http://schemas.openxmlformats.org/officeDocument/2006/math">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𝑦</m:t>
                            </m:r>
                          </m:e>
                        </m:acc>
                      </m:e>
                      <m:sub>
                        <m:r>
                          <a:rPr lang="en-US" sz="1600" i="1">
                            <a:latin typeface="Cambria Math" panose="02040503050406030204" pitchFamily="18" charset="0"/>
                          </a:rPr>
                          <m:t>𝑖</m:t>
                        </m:r>
                      </m:sub>
                    </m:sSub>
                  </m:oMath>
                </a14:m>
                <a:r>
                  <a:rPr lang="en-US" sz="1600" dirty="0"/>
                  <a:t> =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0</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𝑥</m:t>
                            </m:r>
                          </m:e>
                        </m:acc>
                      </m:e>
                      <m:sub>
                        <m:r>
                          <a:rPr lang="en-US" sz="1600" i="1">
                            <a:latin typeface="Cambria Math" panose="02040503050406030204" pitchFamily="18" charset="0"/>
                          </a:rPr>
                          <m:t>𝑖</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𝑘</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𝑥</m:t>
                            </m:r>
                          </m:e>
                        </m:acc>
                      </m:e>
                      <m:sub>
                        <m:r>
                          <a:rPr lang="en-US" sz="1600" i="1">
                            <a:latin typeface="Cambria Math" panose="02040503050406030204" pitchFamily="18" charset="0"/>
                          </a:rPr>
                          <m:t>𝑖𝑘</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𝑎</m:t>
                        </m:r>
                      </m:e>
                      <m:sub>
                        <m:r>
                          <a:rPr lang="en-US" sz="1600" i="1">
                            <a:latin typeface="Cambria Math" panose="02040503050406030204" pitchFamily="18" charset="0"/>
                          </a:rPr>
                          <m:t>𝑖</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𝑢</m:t>
                            </m:r>
                          </m:e>
                        </m:acc>
                      </m:e>
                      <m:sub>
                        <m:r>
                          <a:rPr lang="en-US" sz="1600" i="1">
                            <a:latin typeface="Cambria Math" panose="02040503050406030204" pitchFamily="18" charset="0"/>
                          </a:rPr>
                          <m:t>𝑖</m:t>
                        </m:r>
                      </m:sub>
                    </m:sSub>
                  </m:oMath>
                </a14:m>
                <a:r>
                  <a:rPr lang="en-US" sz="1600" dirty="0"/>
                  <a:t>                  (2)</a:t>
                </a:r>
              </a:p>
              <a:p>
                <a:pPr marL="0" indent="0" algn="ctr">
                  <a:buNone/>
                </a:pPr>
                <a:endParaRPr lang="en-US" sz="1600" dirty="0"/>
              </a:p>
              <a:p>
                <a:pPr marL="0" indent="0" algn="ctr">
                  <a:buNone/>
                </a:pPr>
                <a14:m>
                  <m:oMath xmlns:m="http://schemas.openxmlformats.org/officeDocument/2006/math">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𝑖𝑡</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𝑦</m:t>
                                </m:r>
                              </m:e>
                            </m:acc>
                          </m:e>
                          <m:sub>
                            <m:r>
                              <a:rPr lang="en-US" sz="1600" i="1">
                                <a:latin typeface="Cambria Math" panose="02040503050406030204" pitchFamily="18" charset="0"/>
                              </a:rPr>
                              <m:t>𝑖</m:t>
                            </m:r>
                          </m:sub>
                        </m:sSub>
                      </m:e>
                    </m:d>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1</m:t>
                        </m:r>
                      </m:sub>
                    </m:sSub>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i="1">
                                <a:latin typeface="Cambria Math" panose="02040503050406030204" pitchFamily="18" charset="0"/>
                              </a:rPr>
                              <m:t>𝑖𝑡</m:t>
                            </m:r>
                            <m:r>
                              <a:rPr lang="en-US" sz="1600" i="1">
                                <a:latin typeface="Cambria Math" panose="02040503050406030204" pitchFamily="18" charset="0"/>
                              </a:rPr>
                              <m:t>1</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𝑥</m:t>
                                </m:r>
                              </m:e>
                            </m:acc>
                          </m:e>
                          <m:sub>
                            <m:r>
                              <a:rPr lang="en-US" sz="1600" i="1">
                                <a:latin typeface="Cambria Math" panose="02040503050406030204" pitchFamily="18" charset="0"/>
                              </a:rPr>
                              <m:t>𝑖</m:t>
                            </m:r>
                          </m:sub>
                        </m:sSub>
                      </m:e>
                    </m:d>
                    <m:r>
                      <a:rPr lang="en-US" sz="1600" i="1">
                        <a:latin typeface="Cambria Math" panose="02040503050406030204" pitchFamily="18" charset="0"/>
                      </a:rPr>
                      <m:t>+ …+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𝑘</m:t>
                        </m:r>
                      </m:sub>
                    </m:sSub>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i="1">
                                <a:latin typeface="Cambria Math" panose="02040503050406030204" pitchFamily="18" charset="0"/>
                              </a:rPr>
                              <m:t>𝑖𝑡𝑘</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𝑥</m:t>
                                </m:r>
                              </m:e>
                            </m:acc>
                          </m:e>
                          <m:sub>
                            <m:r>
                              <a:rPr lang="en-US" sz="1600" i="1">
                                <a:latin typeface="Cambria Math" panose="02040503050406030204" pitchFamily="18" charset="0"/>
                              </a:rPr>
                              <m:t>𝑖𝑘</m:t>
                            </m:r>
                          </m:sub>
                        </m:sSub>
                      </m:e>
                    </m:d>
                    <m:r>
                      <a:rPr lang="en-US" sz="1600" i="1">
                        <a:latin typeface="Cambria Math" panose="02040503050406030204" pitchFamily="18" charset="0"/>
                      </a:rPr>
                      <m:t>+</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𝑢</m:t>
                            </m:r>
                          </m:e>
                          <m:sub>
                            <m:r>
                              <a:rPr lang="en-US" sz="1600" i="1">
                                <a:latin typeface="Cambria Math" panose="02040503050406030204" pitchFamily="18" charset="0"/>
                              </a:rPr>
                              <m:t>𝑖𝑡</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𝑢</m:t>
                                </m:r>
                              </m:e>
                            </m:acc>
                          </m:e>
                          <m:sub>
                            <m:r>
                              <a:rPr lang="en-US" sz="1600" i="1">
                                <a:latin typeface="Cambria Math" panose="02040503050406030204" pitchFamily="18" charset="0"/>
                              </a:rPr>
                              <m:t>𝑖</m:t>
                            </m:r>
                          </m:sub>
                        </m:sSub>
                      </m:e>
                    </m:d>
                  </m:oMath>
                </a14:m>
                <a:r>
                  <a:rPr lang="en-US" sz="1600" dirty="0"/>
                  <a:t>      (3)</a:t>
                </a:r>
              </a:p>
              <a:p>
                <a:pPr marL="0" indent="0" algn="ctr">
                  <a:buNone/>
                </a:pPr>
                <a:endParaRPr lang="en-US" sz="1600" dirty="0"/>
              </a:p>
              <a:p>
                <a:pPr marL="0" indent="0" algn="ctr">
                  <a:buNone/>
                </a:pPr>
                <a14:m>
                  <m:oMath xmlns:m="http://schemas.openxmlformats.org/officeDocument/2006/math">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𝑦</m:t>
                            </m:r>
                          </m:e>
                        </m:acc>
                      </m:e>
                      <m:sub>
                        <m:r>
                          <a:rPr lang="en-US" sz="1600" i="1">
                            <a:latin typeface="Cambria Math" panose="02040503050406030204" pitchFamily="18" charset="0"/>
                          </a:rPr>
                          <m:t>𝑖𝑡</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𝑥</m:t>
                            </m:r>
                          </m:e>
                        </m:acc>
                      </m:e>
                      <m:sub>
                        <m:r>
                          <a:rPr lang="en-US" sz="1600" i="1">
                            <a:latin typeface="Cambria Math" panose="02040503050406030204" pitchFamily="18" charset="0"/>
                          </a:rPr>
                          <m:t>𝑖𝑡</m:t>
                        </m:r>
                        <m:r>
                          <a:rPr lang="en-US" sz="1600" i="1">
                            <a:latin typeface="Cambria Math" panose="02040503050406030204" pitchFamily="18" charset="0"/>
                          </a:rPr>
                          <m:t>1</m:t>
                        </m:r>
                      </m:sub>
                    </m:sSub>
                    <m:r>
                      <a:rPr lang="en-US" sz="1600" i="1">
                        <a:latin typeface="Cambria Math" panose="02040503050406030204" pitchFamily="18" charset="0"/>
                      </a:rPr>
                      <m:t>+ … + </m:t>
                    </m:r>
                    <m:sSub>
                      <m:sSubPr>
                        <m:ctrlPr>
                          <a:rPr lang="en-US" sz="1600" i="1">
                            <a:latin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𝛽</m:t>
                        </m:r>
                      </m:e>
                      <m:sub>
                        <m:r>
                          <a:rPr lang="en-US" sz="1600" i="1">
                            <a:latin typeface="Cambria Math" panose="02040503050406030204" pitchFamily="18" charset="0"/>
                          </a:rPr>
                          <m:t>𝑘</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𝑥</m:t>
                            </m:r>
                          </m:e>
                        </m:acc>
                      </m:e>
                      <m:sub>
                        <m:r>
                          <a:rPr lang="en-US" sz="1600" i="1">
                            <a:latin typeface="Cambria Math" panose="02040503050406030204" pitchFamily="18" charset="0"/>
                          </a:rPr>
                          <m:t>𝑖𝑡𝑘</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𝑢</m:t>
                            </m:r>
                          </m:e>
                        </m:acc>
                      </m:e>
                      <m:sub>
                        <m:r>
                          <a:rPr lang="en-US" sz="1600" i="1">
                            <a:latin typeface="Cambria Math" panose="02040503050406030204" pitchFamily="18" charset="0"/>
                          </a:rPr>
                          <m:t>𝑖𝑡</m:t>
                        </m:r>
                      </m:sub>
                    </m:sSub>
                    <m:r>
                      <a:rPr lang="en-US" sz="1600" i="1">
                        <a:latin typeface="Cambria Math" panose="02040503050406030204" pitchFamily="18" charset="0"/>
                      </a:rPr>
                      <m:t>                      </m:t>
                    </m:r>
                  </m:oMath>
                </a14:m>
                <a:r>
                  <a:rPr lang="en-US" sz="1600" dirty="0"/>
                  <a:t>      (4) </a:t>
                </a:r>
              </a:p>
              <a:p>
                <a:pPr marL="0" indent="0" algn="ctr">
                  <a:buNone/>
                </a:pPr>
                <a:endParaRPr lang="en-US" sz="1600" dirty="0"/>
              </a:p>
              <a:p>
                <a:pPr marL="0" indent="0">
                  <a:buNone/>
                </a:pPr>
                <a:r>
                  <a:rPr lang="en-US" sz="1600" dirty="0"/>
                  <a:t>Again, the key idea is that any change in (y) cannot be caused by (a) because (a) does not change between time periods (t), (even though it may be correlated with the x’s).</a:t>
                </a:r>
              </a:p>
              <a:p>
                <a:pPr marL="0" indent="0" algn="ctr">
                  <a:buNone/>
                </a:pPr>
                <a:endParaRPr lang="en-US" sz="1800" dirty="0"/>
              </a:p>
              <a:p>
                <a:pPr marL="0" indent="0" algn="ctr">
                  <a:buNone/>
                </a:pPr>
                <a:endParaRPr lang="en-US" sz="1800" dirty="0"/>
              </a:p>
              <a:p>
                <a:pPr marL="0" indent="0" algn="ctr">
                  <a:buNone/>
                </a:pPr>
                <a:endParaRPr lang="en-US" sz="1800" dirty="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441" t="-421"/>
                </a:stretch>
              </a:blipFill>
            </p:spPr>
            <p:txBody>
              <a:bodyPr/>
              <a:lstStyle/>
              <a:p>
                <a:r>
                  <a:rPr lang="en-US">
                    <a:noFill/>
                  </a:rPr>
                  <a:t> </a:t>
                </a:r>
              </a:p>
            </p:txBody>
          </p:sp>
        </mc:Fallback>
      </mc:AlternateContent>
    </p:spTree>
    <p:extLst>
      <p:ext uri="{BB962C8B-B14F-4D97-AF65-F5344CB8AC3E}">
        <p14:creationId xmlns:p14="http://schemas.microsoft.com/office/powerpoint/2010/main" val="253822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Fixed Effects Model (AKA the “within” estimator)</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Advantages and disadvantages of the within transformation </a:t>
            </a:r>
            <a:r>
              <a:rPr lang="en-US" dirty="0" err="1" smtClean="0"/>
              <a:t>vis</a:t>
            </a:r>
            <a:r>
              <a:rPr lang="en-US" dirty="0" smtClean="0"/>
              <a:t> a </a:t>
            </a:r>
            <a:r>
              <a:rPr lang="en-US" dirty="0" err="1" smtClean="0"/>
              <a:t>vis</a:t>
            </a:r>
            <a:r>
              <a:rPr lang="en-US" dirty="0" smtClean="0"/>
              <a:t> DID.</a:t>
            </a:r>
          </a:p>
          <a:p>
            <a:endParaRPr lang="en-US" dirty="0"/>
          </a:p>
          <a:p>
            <a:r>
              <a:rPr lang="en-US" dirty="0" smtClean="0"/>
              <a:t>Advantage: Nets out the effect of time-invariant un-observables without having to worry about the perils of the parallel trend assumption.</a:t>
            </a:r>
          </a:p>
          <a:p>
            <a:endParaRPr lang="en-US" dirty="0"/>
          </a:p>
          <a:p>
            <a:r>
              <a:rPr lang="en-US" dirty="0" smtClean="0"/>
              <a:t>Disadvantage: Time-invariant observed variables also fall out of the equation (the mean of a constant is the constant)… </a:t>
            </a:r>
          </a:p>
          <a:p>
            <a:endParaRPr lang="en-US" dirty="0" smtClean="0"/>
          </a:p>
          <a:p>
            <a:r>
              <a:rPr lang="en-US" dirty="0" smtClean="0"/>
              <a:t>… however, time-invariant observed variables may be interacted with the treatment flag to produce estimates of the effect of treatment on different sub-sets of the sample. (Advantage!).  </a:t>
            </a:r>
            <a:endParaRPr lang="en-US" dirty="0"/>
          </a:p>
          <a:p>
            <a:endParaRPr lang="en-US" dirty="0" smtClean="0"/>
          </a:p>
        </p:txBody>
      </p:sp>
    </p:spTree>
    <p:extLst>
      <p:ext uri="{BB962C8B-B14F-4D97-AF65-F5344CB8AC3E}">
        <p14:creationId xmlns:p14="http://schemas.microsoft.com/office/powerpoint/2010/main" val="342379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How the within transformation can help us shed new light on differential effects of the TB Program</a:t>
            </a:r>
            <a:r>
              <a:rPr lang="en-US" sz="3600" dirty="0" smtClean="0"/>
              <a:t>.</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We interacted program participation on a number of time-invariant measures such as gender, low-income status, race/ethnicity, and U.S. veteran status to assess whether the effects of TB participation vary by sub-group. </a:t>
            </a:r>
          </a:p>
          <a:p>
            <a:endParaRPr lang="en-US" dirty="0"/>
          </a:p>
          <a:p>
            <a:r>
              <a:rPr lang="en-US" dirty="0" smtClean="0"/>
              <a:t>We found evidence suggesting certain sub-groups (e.g. low-income persons, persons pursuing a health-intensive course of study) disproportionately benefited from TB participation…</a:t>
            </a:r>
          </a:p>
          <a:p>
            <a:r>
              <a:rPr lang="en-US" dirty="0" smtClean="0"/>
              <a:t>… and other sub-groups (e.g. persons entering the program during the Great Recession) did not benefit as much from TB participation.  </a:t>
            </a:r>
            <a:endParaRPr lang="en-US" dirty="0"/>
          </a:p>
        </p:txBody>
      </p:sp>
    </p:spTree>
    <p:extLst>
      <p:ext uri="{BB962C8B-B14F-4D97-AF65-F5344CB8AC3E}">
        <p14:creationId xmlns:p14="http://schemas.microsoft.com/office/powerpoint/2010/main" val="54898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We want to continue to do exploratory work using methods such as the within transformation (and other variants of the “fixed effects” class of models) to expand our methodological toolkit and help us better assess a broader array of research questions.</a:t>
            </a:r>
          </a:p>
          <a:p>
            <a:r>
              <a:rPr lang="en-US" dirty="0" smtClean="0"/>
              <a:t>In particular, we want to go back to the data used in the publication </a:t>
            </a:r>
            <a:r>
              <a:rPr lang="en-US" i="1" dirty="0" smtClean="0"/>
              <a:t>Effect of Community and Technical College Course Work…</a:t>
            </a:r>
            <a:r>
              <a:rPr lang="en-US" dirty="0" smtClean="0"/>
              <a:t> to get a better understanding of how the mix of college credits taken by TB participants affects their earnings outcomes. </a:t>
            </a:r>
          </a:p>
          <a:p>
            <a:pPr lvl="1"/>
            <a:r>
              <a:rPr lang="en-US" dirty="0" smtClean="0"/>
              <a:t>We found some evidence that health related courses were associated with better earnings outcomes among TB program participants. We would like to explore this dynamic in fuller detail.</a:t>
            </a:r>
          </a:p>
          <a:p>
            <a:pPr lvl="1"/>
            <a:r>
              <a:rPr lang="en-US" dirty="0" smtClean="0"/>
              <a:t>We would also like to more fully explore the effects of TB program participation on different subsets of participants. Which groups do better? Which groups do worse?</a:t>
            </a:r>
          </a:p>
        </p:txBody>
      </p:sp>
    </p:spTree>
    <p:extLst>
      <p:ext uri="{BB962C8B-B14F-4D97-AF65-F5344CB8AC3E}">
        <p14:creationId xmlns:p14="http://schemas.microsoft.com/office/powerpoint/2010/main" val="92715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400" dirty="0" smtClean="0"/>
              <a:t>1) A brief overview of the Training Benefits (TB) program.</a:t>
            </a:r>
          </a:p>
          <a:p>
            <a:r>
              <a:rPr lang="en-US" sz="2400" dirty="0" smtClean="0"/>
              <a:t>2) A quick glance at the raw data assessing the effects of TB program participation on earnings.</a:t>
            </a:r>
          </a:p>
          <a:p>
            <a:r>
              <a:rPr lang="en-US" sz="2400" dirty="0" smtClean="0"/>
              <a:t>3) The nature of these data – a quick introduction to panel data. </a:t>
            </a:r>
          </a:p>
          <a:p>
            <a:r>
              <a:rPr lang="en-US" sz="2400" dirty="0" smtClean="0"/>
              <a:t>4) A juxtaposition of two methodological strategies (Difference in Differences and the “within transformation”) capable of controlling for individual-level “fixed effects”.</a:t>
            </a:r>
          </a:p>
          <a:p>
            <a:endParaRPr lang="en-US"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577837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Simpler modelling strategies (such as OLS) can help us better understand some research questions, but they suffer from the problem of omitted variable bias.</a:t>
            </a:r>
          </a:p>
          <a:p>
            <a:pPr lvl="1"/>
            <a:r>
              <a:rPr lang="en-US" dirty="0"/>
              <a:t>H</a:t>
            </a:r>
            <a:r>
              <a:rPr lang="en-US" dirty="0" smtClean="0"/>
              <a:t>ow can you control for things you cannot even observe!</a:t>
            </a:r>
            <a:endParaRPr lang="en-US" dirty="0"/>
          </a:p>
          <a:p>
            <a:r>
              <a:rPr lang="en-US" dirty="0" smtClean="0"/>
              <a:t>Panel data, or data that tracks people over time, can be exploited to get around the limitation.</a:t>
            </a:r>
          </a:p>
          <a:p>
            <a:pPr lvl="1"/>
            <a:r>
              <a:rPr lang="en-US" dirty="0" smtClean="0"/>
              <a:t>If something about an individual does not change over-time, then it cannot be responsible for over-time changes in individual-level outcomes… even if that something cannot be observed by the researcher!</a:t>
            </a:r>
            <a:endParaRPr lang="en-US" dirty="0"/>
          </a:p>
          <a:p>
            <a:r>
              <a:rPr lang="en-US" dirty="0" smtClean="0"/>
              <a:t>ESD has relied heavily on Difference in Differences – which is a suitable model in many cases, but may not be ideal in every case.</a:t>
            </a:r>
          </a:p>
          <a:p>
            <a:r>
              <a:rPr lang="en-US" dirty="0" smtClean="0"/>
              <a:t>The “within” transformation, is an alternative to DID. This method allows us to control for unobserved heterogeneity as well as assess the effect of treatment on different sub-sets of the sample. </a:t>
            </a:r>
            <a:endParaRPr lang="en-US" dirty="0"/>
          </a:p>
        </p:txBody>
      </p:sp>
    </p:spTree>
    <p:extLst>
      <p:ext uri="{BB962C8B-B14F-4D97-AF65-F5344CB8AC3E}">
        <p14:creationId xmlns:p14="http://schemas.microsoft.com/office/powerpoint/2010/main" val="255662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Training Benefits (TB) Program Overview</a:t>
            </a:r>
            <a:endParaRPr lang="en-US" dirty="0"/>
          </a:p>
        </p:txBody>
      </p:sp>
      <p:sp>
        <p:nvSpPr>
          <p:cNvPr id="3" name="Content Placeholder 2"/>
          <p:cNvSpPr>
            <a:spLocks noGrp="1"/>
          </p:cNvSpPr>
          <p:nvPr>
            <p:ph idx="1"/>
          </p:nvPr>
        </p:nvSpPr>
        <p:spPr/>
        <p:txBody>
          <a:bodyPr/>
          <a:lstStyle/>
          <a:p>
            <a:r>
              <a:rPr lang="en-US" sz="2000" dirty="0" smtClean="0"/>
              <a:t>The Training Benefits (TB) Program was established by the Washington State Legislature in 2000.</a:t>
            </a:r>
          </a:p>
          <a:p>
            <a:r>
              <a:rPr lang="en-US" sz="2000" dirty="0" smtClean="0"/>
              <a:t>The goal of the program is to retrain unemployed individuals who qualify for unemployment benefits but whose skills are no longer in demand. </a:t>
            </a:r>
          </a:p>
          <a:p>
            <a:r>
              <a:rPr lang="en-US" sz="2000" dirty="0" smtClean="0"/>
              <a:t>Approximately 1,650 individuals were approved for the TB program in fiscal year 2015. </a:t>
            </a:r>
          </a:p>
          <a:p>
            <a:r>
              <a:rPr lang="en-US" sz="2000" dirty="0" smtClean="0"/>
              <a:t>TB participants are drawn from a broad spectrum of the overall UI population, but tend to be more female, more urban, and slightly more educated than the general UI population.</a:t>
            </a:r>
            <a:endParaRPr lang="en-US" sz="2000" dirty="0"/>
          </a:p>
        </p:txBody>
      </p:sp>
    </p:spTree>
    <p:extLst>
      <p:ext uri="{BB962C8B-B14F-4D97-AF65-F5344CB8AC3E}">
        <p14:creationId xmlns:p14="http://schemas.microsoft.com/office/powerpoint/2010/main" val="311422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1143000" y="1828800"/>
            <a:ext cx="7010400" cy="4229100"/>
          </a:xfrm>
          <a:prstGeom prst="rect">
            <a:avLst/>
          </a:prstGeom>
        </p:spPr>
      </p:pic>
      <p:sp>
        <p:nvSpPr>
          <p:cNvPr id="4" name="TextBox 3"/>
          <p:cNvSpPr txBox="1"/>
          <p:nvPr/>
        </p:nvSpPr>
        <p:spPr>
          <a:xfrm>
            <a:off x="457200" y="533400"/>
            <a:ext cx="8077200" cy="523220"/>
          </a:xfrm>
          <a:prstGeom prst="rect">
            <a:avLst/>
          </a:prstGeom>
          <a:noFill/>
        </p:spPr>
        <p:txBody>
          <a:bodyPr wrap="square" rtlCol="0">
            <a:spAutoFit/>
          </a:bodyPr>
          <a:lstStyle/>
          <a:p>
            <a:pPr algn="ctr"/>
            <a:r>
              <a:rPr lang="en-US" sz="2800" kern="0" dirty="0" smtClean="0">
                <a:solidFill>
                  <a:prstClr val="white"/>
                </a:solidFill>
                <a:latin typeface="Arial"/>
                <a:ea typeface="ＭＳ Ｐゴシック" charset="-128"/>
              </a:rPr>
              <a:t>The Raw Data – TB Participation and Earnings</a:t>
            </a:r>
            <a:endParaRPr lang="en-US" sz="1100" dirty="0"/>
          </a:p>
        </p:txBody>
      </p:sp>
    </p:spTree>
    <p:extLst>
      <p:ext uri="{BB962C8B-B14F-4D97-AF65-F5344CB8AC3E}">
        <p14:creationId xmlns:p14="http://schemas.microsoft.com/office/powerpoint/2010/main" val="4112020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685800" y="1600200"/>
            <a:ext cx="7467600" cy="4419600"/>
          </a:xfrm>
          <a:prstGeom prst="rect">
            <a:avLst/>
          </a:prstGeom>
        </p:spPr>
      </p:pic>
      <p:sp>
        <p:nvSpPr>
          <p:cNvPr id="2" name="TextBox 1"/>
          <p:cNvSpPr txBox="1"/>
          <p:nvPr/>
        </p:nvSpPr>
        <p:spPr>
          <a:xfrm>
            <a:off x="533400" y="457200"/>
            <a:ext cx="8077200" cy="954107"/>
          </a:xfrm>
          <a:prstGeom prst="rect">
            <a:avLst/>
          </a:prstGeom>
          <a:noFill/>
        </p:spPr>
        <p:txBody>
          <a:bodyPr wrap="square" rtlCol="0">
            <a:spAutoFit/>
          </a:bodyPr>
          <a:lstStyle/>
          <a:p>
            <a:pPr lvl="0" algn="ctr"/>
            <a:r>
              <a:rPr lang="en-US" sz="2800" kern="0" dirty="0" smtClean="0">
                <a:solidFill>
                  <a:prstClr val="white"/>
                </a:solidFill>
                <a:latin typeface="Arial"/>
                <a:ea typeface="ＭＳ Ｐゴシック" charset="-128"/>
              </a:rPr>
              <a:t>An Abstraction of the </a:t>
            </a:r>
            <a:r>
              <a:rPr lang="en-US" sz="2800" kern="0" dirty="0">
                <a:solidFill>
                  <a:prstClr val="white"/>
                </a:solidFill>
                <a:latin typeface="Arial"/>
                <a:ea typeface="ＭＳ Ｐゴシック" charset="-128"/>
              </a:rPr>
              <a:t>Raw Data – TB Participation and Earnings</a:t>
            </a:r>
            <a:endParaRPr lang="en-US" sz="1100" dirty="0">
              <a:solidFill>
                <a:srgbClr val="003366"/>
              </a:solidFill>
            </a:endParaRPr>
          </a:p>
        </p:txBody>
      </p:sp>
    </p:spTree>
    <p:extLst>
      <p:ext uri="{BB962C8B-B14F-4D97-AF65-F5344CB8AC3E}">
        <p14:creationId xmlns:p14="http://schemas.microsoft.com/office/powerpoint/2010/main" val="2373675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57200" y="1565143"/>
            <a:ext cx="8428571" cy="5292857"/>
          </a:xfrm>
          <a:prstGeom prst="rect">
            <a:avLst/>
          </a:prstGeom>
        </p:spPr>
      </p:pic>
      <p:sp>
        <p:nvSpPr>
          <p:cNvPr id="3" name="TextBox 2"/>
          <p:cNvSpPr txBox="1"/>
          <p:nvPr/>
        </p:nvSpPr>
        <p:spPr>
          <a:xfrm>
            <a:off x="457200" y="381000"/>
            <a:ext cx="8153400" cy="954107"/>
          </a:xfrm>
          <a:prstGeom prst="rect">
            <a:avLst/>
          </a:prstGeom>
          <a:noFill/>
        </p:spPr>
        <p:txBody>
          <a:bodyPr wrap="square" rtlCol="0">
            <a:spAutoFit/>
          </a:bodyPr>
          <a:lstStyle/>
          <a:p>
            <a:pPr lvl="0" algn="ctr"/>
            <a:r>
              <a:rPr lang="en-US" sz="2800" kern="0" dirty="0" smtClean="0">
                <a:solidFill>
                  <a:prstClr val="white"/>
                </a:solidFill>
                <a:latin typeface="Arial"/>
                <a:ea typeface="ＭＳ Ｐゴシック" charset="-128"/>
              </a:rPr>
              <a:t>A Bivariate OLS Regression of Earnings on TB Participation</a:t>
            </a:r>
            <a:endParaRPr lang="en-US" sz="1100" dirty="0">
              <a:solidFill>
                <a:srgbClr val="003366"/>
              </a:solidFill>
            </a:endParaRPr>
          </a:p>
        </p:txBody>
      </p:sp>
    </p:spTree>
    <p:extLst>
      <p:ext uri="{BB962C8B-B14F-4D97-AF65-F5344CB8AC3E}">
        <p14:creationId xmlns:p14="http://schemas.microsoft.com/office/powerpoint/2010/main" val="3490458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81000" y="1600200"/>
            <a:ext cx="8428571" cy="5292857"/>
          </a:xfrm>
          <a:prstGeom prst="rect">
            <a:avLst/>
          </a:prstGeom>
        </p:spPr>
      </p:pic>
      <p:sp>
        <p:nvSpPr>
          <p:cNvPr id="3" name="TextBox 2"/>
          <p:cNvSpPr txBox="1"/>
          <p:nvPr/>
        </p:nvSpPr>
        <p:spPr>
          <a:xfrm>
            <a:off x="533400" y="381000"/>
            <a:ext cx="8153400" cy="954107"/>
          </a:xfrm>
          <a:prstGeom prst="rect">
            <a:avLst/>
          </a:prstGeom>
          <a:noFill/>
        </p:spPr>
        <p:txBody>
          <a:bodyPr wrap="square" rtlCol="0">
            <a:spAutoFit/>
          </a:bodyPr>
          <a:lstStyle/>
          <a:p>
            <a:pPr lvl="0" algn="ctr"/>
            <a:r>
              <a:rPr lang="en-US" sz="2800" kern="0" dirty="0">
                <a:solidFill>
                  <a:prstClr val="white"/>
                </a:solidFill>
                <a:latin typeface="Arial"/>
                <a:ea typeface="ＭＳ Ｐゴシック" charset="-128"/>
              </a:rPr>
              <a:t>A </a:t>
            </a:r>
            <a:r>
              <a:rPr lang="en-US" sz="2800" kern="0" dirty="0" smtClean="0">
                <a:solidFill>
                  <a:prstClr val="white"/>
                </a:solidFill>
                <a:latin typeface="Arial"/>
                <a:ea typeface="ＭＳ Ｐゴシック" charset="-128"/>
              </a:rPr>
              <a:t>Multivariate </a:t>
            </a:r>
            <a:r>
              <a:rPr lang="en-US" sz="2800" kern="0" dirty="0">
                <a:solidFill>
                  <a:prstClr val="white"/>
                </a:solidFill>
                <a:latin typeface="Arial"/>
                <a:ea typeface="ＭＳ Ｐゴシック" charset="-128"/>
              </a:rPr>
              <a:t>OLS Regression of Earnings on TB </a:t>
            </a:r>
            <a:r>
              <a:rPr lang="en-US" sz="2800" kern="0" dirty="0" smtClean="0">
                <a:solidFill>
                  <a:prstClr val="white"/>
                </a:solidFill>
                <a:latin typeface="Arial"/>
                <a:ea typeface="ＭＳ Ｐゴシック" charset="-128"/>
              </a:rPr>
              <a:t>Participation and Age</a:t>
            </a:r>
            <a:endParaRPr lang="en-US" sz="1100" dirty="0">
              <a:solidFill>
                <a:srgbClr val="003366"/>
              </a:solidFill>
            </a:endParaRPr>
          </a:p>
        </p:txBody>
      </p:sp>
    </p:spTree>
    <p:extLst>
      <p:ext uri="{BB962C8B-B14F-4D97-AF65-F5344CB8AC3E}">
        <p14:creationId xmlns:p14="http://schemas.microsoft.com/office/powerpoint/2010/main" val="3765979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Omitted Variable Bias – The Achilles Heel of Methods Such as OLS</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47500" lnSpcReduction="20000"/>
              </a:bodyPr>
              <a:lstStyle/>
              <a:p>
                <a:r>
                  <a:rPr lang="en-US" dirty="0"/>
                  <a:t>The classical linear regression model (OLS) assumes that the error term (u) is </a:t>
                </a:r>
                <a:r>
                  <a:rPr lang="en-US" dirty="0" smtClean="0"/>
                  <a:t>1) unrelated to the dependent variable and 2) uncorrelated </a:t>
                </a:r>
                <a:r>
                  <a:rPr lang="en-US" dirty="0"/>
                  <a:t>with any of the explanatory variables. </a:t>
                </a:r>
              </a:p>
              <a:p>
                <a:pPr marL="0" indent="0" algn="ctr">
                  <a:buNone/>
                </a:pPr>
                <a:endParaRPr lang="en-US" dirty="0"/>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𝑌</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rPr>
                            <m:t>0</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rPr>
                            <m:t>1</m:t>
                          </m:r>
                        </m:sub>
                      </m:sSub>
                      <m:r>
                        <a:rPr lang="en-US" i="1">
                          <a:latin typeface="Cambria Math" panose="02040503050406030204" pitchFamily="18" charset="0"/>
                        </a:rPr>
                        <m:t>𝑋</m:t>
                      </m:r>
                      <m:r>
                        <a:rPr lang="en-US" i="1">
                          <a:latin typeface="Cambria Math" panose="02040503050406030204" pitchFamily="18" charset="0"/>
                        </a:rPr>
                        <m:t>+</m:t>
                      </m:r>
                      <m:r>
                        <a:rPr lang="en-US" i="1">
                          <a:latin typeface="Cambria Math" panose="02040503050406030204" pitchFamily="18" charset="0"/>
                        </a:rPr>
                        <m:t>𝑢</m:t>
                      </m:r>
                    </m:oMath>
                  </m:oMathPara>
                </a14:m>
                <a:endParaRPr lang="en-US" dirty="0"/>
              </a:p>
              <a:p>
                <a:r>
                  <a:rPr lang="en-US" dirty="0"/>
                  <a:t>This is, of course, a rather restrictive assumption in that it requires us to include </a:t>
                </a:r>
                <a:r>
                  <a:rPr lang="en-US" i="1" dirty="0"/>
                  <a:t>everything</a:t>
                </a:r>
                <a:r>
                  <a:rPr lang="en-US" dirty="0"/>
                  <a:t> in our model that is correlated with </a:t>
                </a:r>
                <a:r>
                  <a:rPr lang="en-US" i="1" dirty="0"/>
                  <a:t>any</a:t>
                </a:r>
                <a:r>
                  <a:rPr lang="en-US" dirty="0"/>
                  <a:t> </a:t>
                </a:r>
                <a:r>
                  <a:rPr lang="en-US" dirty="0" smtClean="0"/>
                  <a:t>dependent or explanatory </a:t>
                </a:r>
                <a:r>
                  <a:rPr lang="en-US" dirty="0"/>
                  <a:t>variable.</a:t>
                </a:r>
              </a:p>
              <a:p>
                <a:r>
                  <a:rPr lang="en-US" dirty="0" smtClean="0"/>
                  <a:t>This is fine if we have measures of all the factors that may be correlated with both earnings and all other explanatory variables and there are indeed many things we can (and do!) measure that fit this criteria.</a:t>
                </a:r>
              </a:p>
              <a:p>
                <a:pPr lvl="1"/>
                <a:r>
                  <a:rPr lang="en-US" dirty="0" smtClean="0"/>
                  <a:t>For example, we have measures of age, gender, ethnicity, occupation… many others.</a:t>
                </a:r>
                <a:endParaRPr lang="en-US" dirty="0"/>
              </a:p>
              <a:p>
                <a:endParaRPr lang="en-US" dirty="0"/>
              </a:p>
              <a:p>
                <a:r>
                  <a:rPr lang="en-US" dirty="0" smtClean="0"/>
                  <a:t>But… we can’t measure everything. Indeed, some things that may be related to earnings that we simply </a:t>
                </a:r>
                <a:r>
                  <a:rPr lang="en-US" i="1" dirty="0" smtClean="0"/>
                  <a:t>cannot</a:t>
                </a:r>
                <a:r>
                  <a:rPr lang="en-US" dirty="0" smtClean="0"/>
                  <a:t> measure. </a:t>
                </a:r>
              </a:p>
              <a:p>
                <a:pPr lvl="1"/>
                <a:r>
                  <a:rPr lang="en-US" dirty="0" smtClean="0"/>
                  <a:t>For example, it would be difficult to measure things like motivation, or “people skills” – yet we still might expect these things to be associated with earnings.</a:t>
                </a:r>
              </a:p>
              <a:p>
                <a:pPr lvl="1"/>
                <a:r>
                  <a:rPr lang="en-US" dirty="0" smtClean="0"/>
                  <a:t>These sorts of unmeasurable concepts are often referred to as “unobserved heterogeneity”.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265" t="-1264" r="-971"/>
                </a:stretch>
              </a:blipFill>
            </p:spPr>
            <p:txBody>
              <a:bodyPr/>
              <a:lstStyle/>
              <a:p>
                <a:r>
                  <a:rPr lang="en-US">
                    <a:noFill/>
                  </a:rPr>
                  <a:t> </a:t>
                </a:r>
              </a:p>
            </p:txBody>
          </p:sp>
        </mc:Fallback>
      </mc:AlternateContent>
    </p:spTree>
    <p:extLst>
      <p:ext uri="{BB962C8B-B14F-4D97-AF65-F5344CB8AC3E}">
        <p14:creationId xmlns:p14="http://schemas.microsoft.com/office/powerpoint/2010/main" val="40787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One way to mitigate the effects of omitted variable bias - Panel</a:t>
            </a:r>
            <a:r>
              <a:rPr lang="en-US" dirty="0" smtClean="0"/>
              <a:t> </a:t>
            </a:r>
            <a:r>
              <a:rPr lang="en-US" sz="3600" dirty="0" smtClean="0"/>
              <a:t>Data</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One distinguishing feature of our data presented is that it “follows” individuals as they progress through time.</a:t>
            </a:r>
          </a:p>
          <a:p>
            <a:endParaRPr lang="en-US" dirty="0"/>
          </a:p>
          <a:p>
            <a:r>
              <a:rPr lang="en-US" dirty="0" smtClean="0"/>
              <a:t>Such a structure, of course, allows us to describe change over time – but panel data allows us to do much more than simple description.</a:t>
            </a:r>
          </a:p>
          <a:p>
            <a:endParaRPr lang="en-US" dirty="0"/>
          </a:p>
          <a:p>
            <a:r>
              <a:rPr lang="en-US" dirty="0" smtClean="0"/>
              <a:t>One of the key benefits of panel data is that it allows us to use methods that can help to mitigate the effects of omitted variable bias.</a:t>
            </a:r>
          </a:p>
          <a:p>
            <a:endParaRPr lang="en-US" dirty="0" smtClean="0"/>
          </a:p>
          <a:p>
            <a:r>
              <a:rPr lang="en-US" dirty="0" smtClean="0"/>
              <a:t>Panel </a:t>
            </a:r>
            <a:r>
              <a:rPr lang="en-US" dirty="0"/>
              <a:t>data allows us to use methods that can better account for unobserved heterogeneity – as long as the unobserved factors correlated with X do not change, at the individual level, over time.   </a:t>
            </a:r>
          </a:p>
          <a:p>
            <a:endParaRPr lang="en-US" dirty="0"/>
          </a:p>
        </p:txBody>
      </p:sp>
    </p:spTree>
    <p:extLst>
      <p:ext uri="{BB962C8B-B14F-4D97-AF65-F5344CB8AC3E}">
        <p14:creationId xmlns:p14="http://schemas.microsoft.com/office/powerpoint/2010/main" val="414732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leg">
  <a:themeElements>
    <a:clrScheme name="UI Tax">
      <a:dk1>
        <a:srgbClr val="003366"/>
      </a:dk1>
      <a:lt1>
        <a:sysClr val="window" lastClr="FFFFFF"/>
      </a:lt1>
      <a:dk2>
        <a:srgbClr val="CC6600"/>
      </a:dk2>
      <a:lt2>
        <a:srgbClr val="CCCC99"/>
      </a:lt2>
      <a:accent1>
        <a:srgbClr val="363063"/>
      </a:accent1>
      <a:accent2>
        <a:srgbClr val="6C7728"/>
      </a:accent2>
      <a:accent3>
        <a:srgbClr val="9B3136"/>
      </a:accent3>
      <a:accent4>
        <a:srgbClr val="FFFFFF"/>
      </a:accent4>
      <a:accent5>
        <a:srgbClr val="0057B0"/>
      </a:accent5>
      <a:accent6>
        <a:srgbClr val="FFFFCC"/>
      </a:accent6>
      <a:hlink>
        <a:srgbClr val="999900"/>
      </a:hlink>
      <a:folHlink>
        <a:srgbClr val="CC993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3A5976EDDE7B44AF38861BE2B368DD" ma:contentTypeVersion="0" ma:contentTypeDescription="Create a new document." ma:contentTypeScope="" ma:versionID="e07343ddcf70a08f26a7854df3fc5eb2">
  <xsd:schema xmlns:xsd="http://www.w3.org/2001/XMLSchema" xmlns:xs="http://www.w3.org/2001/XMLSchema" xmlns:p="http://schemas.microsoft.com/office/2006/metadata/properties" targetNamespace="http://schemas.microsoft.com/office/2006/metadata/properties" ma:root="true" ma:fieldsID="d01ae37ba62e8326d42938357af809a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Symposium Updat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E05993-2434-4256-9DA1-BD8CFBC6A8FF}">
  <ds:schemaRefs>
    <ds:schemaRef ds:uri="http://www.w3.org/XML/1998/namespace"/>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1CB4FECE-DC8B-427E-AD34-7AC09734D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F44EA8-D900-4E7B-8FC0-8924C99D3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template-leg.pot</Template>
  <TotalTime>906</TotalTime>
  <Words>1281</Words>
  <Application>Microsoft Office PowerPoint</Application>
  <PresentationFormat>On-screen Show (4:3)</PresentationFormat>
  <Paragraphs>140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Cambria Math</vt:lpstr>
      <vt:lpstr>Wingdings</vt:lpstr>
      <vt:lpstr>template-leg</vt:lpstr>
      <vt:lpstr>The Training Benefits Program – A Methodological Exposition </vt:lpstr>
      <vt:lpstr>Agenda</vt:lpstr>
      <vt:lpstr>Training Benefits (TB) Program Overview</vt:lpstr>
      <vt:lpstr>PowerPoint Presentation</vt:lpstr>
      <vt:lpstr>PowerPoint Presentation</vt:lpstr>
      <vt:lpstr>PowerPoint Presentation</vt:lpstr>
      <vt:lpstr>PowerPoint Presentation</vt:lpstr>
      <vt:lpstr>Omitted Variable Bias – The Achilles Heel of Methods Such as OLS</vt:lpstr>
      <vt:lpstr>One way to mitigate the effects of omitted variable bias - Panel Data</vt:lpstr>
      <vt:lpstr>Difference in Differences (DID)</vt:lpstr>
      <vt:lpstr>Difference in Differences (DID)</vt:lpstr>
      <vt:lpstr>Difference in Differences (DID)</vt:lpstr>
      <vt:lpstr>Difference in Differences (DID)</vt:lpstr>
      <vt:lpstr>PowerPoint Presentation</vt:lpstr>
      <vt:lpstr>The Fixed Effects Model (AKA the “within” estimator)</vt:lpstr>
      <vt:lpstr>The Fixed Effects Model (AKA the “within” estimator)</vt:lpstr>
      <vt:lpstr>The Fixed Effects Model (AKA the “within” estimator)</vt:lpstr>
      <vt:lpstr>How the within transformation can help us shed new light on differential effects of the TB Program.</vt:lpstr>
      <vt:lpstr>Next steps</vt:lpstr>
      <vt:lpstr>In summary</vt:lpstr>
    </vt:vector>
  </TitlesOfParts>
  <Company>Washington State Employment Security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Jonathan Adam Lind</dc:creator>
  <cp:lastModifiedBy>Lind, Jonathan A (ESD)</cp:lastModifiedBy>
  <cp:revision>31</cp:revision>
  <cp:lastPrinted>2016-03-30T21:16:35Z</cp:lastPrinted>
  <dcterms:created xsi:type="dcterms:W3CDTF">2010-01-06T23:06:36Z</dcterms:created>
  <dcterms:modified xsi:type="dcterms:W3CDTF">2016-03-30T23:07:44Z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0x010100373A5976EDDE7B44AF38861BE2B368DD</vt:lpwstr>
  </property>
</Properties>
</file>