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317" r:id="rId7"/>
    <p:sldId id="294" r:id="rId8"/>
    <p:sldId id="310" r:id="rId9"/>
    <p:sldId id="313" r:id="rId10"/>
    <p:sldId id="30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33"/>
    <a:srgbClr val="79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2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2BECC24-10AB-4C68-885C-05A9646A2150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30E955C-EC8F-4C6F-BA26-1ED8BA53A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953262" cy="955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2809"/>
            <a:ext cx="4722419" cy="81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8474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953262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95400" y="1524000"/>
            <a:ext cx="6477000" cy="4267200"/>
          </a:xfrm>
          <a:prstGeom prst="rect">
            <a:avLst/>
          </a:prstGeom>
        </p:spPr>
        <p:txBody>
          <a:bodyPr/>
          <a:lstStyle>
            <a:lvl1pPr marL="228600" indent="-173038">
              <a:buFont typeface="Garamond" panose="02020404030301010803" pitchFamily="18" charset="0"/>
              <a:buChar char="»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1963" indent="-177800">
              <a:spcBef>
                <a:spcPts val="1800"/>
              </a:spcBef>
              <a:buFont typeface="Arial Narrow" panose="020B0606020202030204" pitchFamily="34" charset="0"/>
              <a:buChar char="›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u="sng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953262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fld id="{999D1267-7CCF-4228-AF52-2C90FC2CDA27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cap="none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4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fld id="{6AFB6D28-A135-4AAF-B669-49BB43C74612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1524000" y="1447800"/>
            <a:ext cx="60960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cap="none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9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fld id="{944DAE98-50BA-482F-A761-996168A30F17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752600" y="1447800"/>
            <a:ext cx="5638800" cy="4114800"/>
          </a:xfrm>
          <a:prstGeom prst="rect">
            <a:avLst/>
          </a:prstGeom>
        </p:spPr>
        <p:txBody>
          <a:bodyPr/>
          <a:lstStyle>
            <a:lvl1pPr>
              <a:defRPr sz="2800" baseline="0"/>
            </a:lvl1pPr>
          </a:lstStyle>
          <a:p>
            <a:endParaRPr lang="en-US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cap="none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imag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fld id="{BB441786-6BFF-437B-B204-4471EE40238F}" type="datetime4">
              <a:rPr lang="en-US" smtClean="0"/>
              <a:pPr/>
              <a:t>February 26,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D7F1ABF-CE35-4BF2-A2ED-4F50B5C41B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lipArt Placeholder 7"/>
          <p:cNvSpPr>
            <a:spLocks noGrp="1"/>
          </p:cNvSpPr>
          <p:nvPr>
            <p:ph type="clipArt" sz="quarter" idx="13"/>
          </p:nvPr>
        </p:nvSpPr>
        <p:spPr>
          <a:xfrm>
            <a:off x="1371600" y="1447800"/>
            <a:ext cx="64008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62000" y="381000"/>
            <a:ext cx="7696200" cy="914400"/>
          </a:xfrm>
          <a:prstGeom prst="rect">
            <a:avLst/>
          </a:prstGeom>
        </p:spPr>
        <p:txBody>
          <a:bodyPr/>
          <a:lstStyle>
            <a:lvl1pPr marL="55562" indent="0" algn="ctr">
              <a:buFontTx/>
              <a:buNone/>
              <a:defRPr sz="3200" b="1" cap="none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5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1295400"/>
            <a:ext cx="9144000" cy="556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6346"/>
            <a:ext cx="4722419" cy="814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5937"/>
            <a:ext cx="953262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1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88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60" r:id="rId4"/>
    <p:sldLayoutId id="2147483652" r:id="rId5"/>
    <p:sldLayoutId id="2147483655" r:id="rId6"/>
    <p:sldLayoutId id="2147483657" r:id="rId7"/>
    <p:sldLayoutId id="2147483658" r:id="rId8"/>
    <p:sldLayoutId id="2147483659" r:id="rId9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00B050"/>
          </a:solidFill>
          <a:latin typeface="Britannic Bold" panose="020B0903060703020204" pitchFamily="34" charset="0"/>
          <a:ea typeface="+mj-ea"/>
          <a:cs typeface="Tahoma" panose="020B0604030504040204" pitchFamily="34" charset="0"/>
        </a:defRPr>
      </a:lvl1pPr>
    </p:titleStyle>
    <p:bodyStyle>
      <a:lvl1pPr marL="228600" indent="-173038" algn="l" defTabSz="914400" rtl="0" eaLnBrk="1" latinLnBrk="0" hangingPunct="1">
        <a:spcBef>
          <a:spcPct val="20000"/>
        </a:spcBef>
        <a:buFont typeface="Arial Narrow" panose="020B0606020202030204" pitchFamily="34" charset="0"/>
        <a:buChar char="›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76263" indent="-292100" algn="l" defTabSz="914400" rtl="0" eaLnBrk="1" latinLnBrk="0" hangingPunct="1">
        <a:spcBef>
          <a:spcPct val="20000"/>
        </a:spcBef>
        <a:buFont typeface="Garamond" panose="02020404030301010803" pitchFamily="18" charset="0"/>
        <a:buChar char="»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5752" y="2514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baseline="0" dirty="0" smtClean="0">
                <a:solidFill>
                  <a:schemeClr val="bg1"/>
                </a:solidFill>
              </a:rPr>
              <a:t>Title of Presentation</a:t>
            </a:r>
            <a:endParaRPr lang="en-US" sz="4000" b="1" cap="small" baseline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46201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none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Audience</a:t>
            </a:r>
            <a:endParaRPr lang="en-US" sz="2800" b="1" cap="none" baseline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16894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cap="none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Date</a:t>
            </a:r>
            <a:endParaRPr lang="en-US" sz="2000" b="1" cap="none" baseline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7288" y="19050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010101001010010101010101010101010010101010101011111111100101010101010101010101010101010101010101010101101010101010101011100011101010101010101010101101010101010101010101010101010101010101000000000000000000111110100101010101010101011010010101010101011111111100101010101010101010101010101010101010101010101101010101010101011100011101010101010101010101101010101010101010101010101010101010101000000000000000000111110100101011011010101010101010111000111010101010101010101011010101101010101011010101010101010111000111010101010101010101011010101010101010101010101010101010101010000000000000000001111101001010101010101010101010101101010101010101011100011101010101010101010101101010101010101010101010101010101010101000000000000000000111110100101010101010101010101010110101010101010101110001110101010101010101010110101010101010101010101010101010101010100000000000000000011111010010101010101010101010101011010101010101010111000111010101010101010101011010101010101010101010101010101010101010000000000000000001111101001010101010101010101010101101010101010101011100011101010101010101010101101010101010101010101010101010101010101000000000000000000111110100101010101010100100100100000011000000000110110100110101010110101010101010110100101010101010111111111001010101010101010101010101010101010101010101011010101010101010111000111010101010101010101011010101010101010101010101010101010101010000000000000000001111101001010110110101010101010101110001110101010101</a:t>
            </a:r>
            <a:endParaRPr lang="en-US" sz="1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Picture 2" descr="http://www.rhinoden.com/wp-content/uploads/2013/03/Veteran-Transition-300x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821" y="2383661"/>
            <a:ext cx="3506133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90500">
              <a:schemeClr val="tx1">
                <a:alpha val="96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43150" y="1066800"/>
            <a:ext cx="5410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VETERANS’ SERVICE PROGRAMS:</a:t>
            </a:r>
            <a:r>
              <a:rPr lang="en-US" sz="2400" b="1" u="sng" baseline="0" dirty="0" smtClean="0"/>
              <a:t> DATA EVALUTATION PLAN</a:t>
            </a:r>
          </a:p>
          <a:p>
            <a:pPr algn="ctr"/>
            <a:endParaRPr lang="en-US" sz="1000" b="1" u="sng" baseline="0" dirty="0" smtClean="0"/>
          </a:p>
          <a:p>
            <a:pPr algn="ctr"/>
            <a:endParaRPr lang="en-US" sz="1000" b="1" u="none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5651465"/>
            <a:ext cx="4724400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Dave Coughran</a:t>
            </a:r>
          </a:p>
          <a:p>
            <a:pPr algn="ctr"/>
            <a:r>
              <a:rPr lang="en-US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Statewide HR Planning &amp; Strategy Specialist </a:t>
            </a:r>
          </a:p>
          <a:p>
            <a:pPr algn="ctr"/>
            <a:r>
              <a:rPr lang="en-US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Washington State Office of Financial Management | State HR Division </a:t>
            </a:r>
          </a:p>
          <a:p>
            <a:pPr algn="ctr"/>
            <a:r>
              <a:rPr lang="en-US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3rd floor RAAD Building | 128 10th Ave SW| PO Box 47500 | Olympia, WA 98504</a:t>
            </a:r>
          </a:p>
          <a:p>
            <a:pPr algn="ctr"/>
            <a:r>
              <a:rPr lang="en-US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(360) 407-4145 | </a:t>
            </a:r>
            <a:r>
              <a:rPr lang="en-US" sz="800" b="1" u="sng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dave.coughran@ofm.wa.gov</a:t>
            </a:r>
            <a:r>
              <a:rPr lang="en-US" sz="800" b="1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900" b="1" kern="1200" dirty="0" smtClean="0">
              <a:solidFill>
                <a:schemeClr val="accent3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028700" y="4672436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Preliminary</a:t>
            </a:r>
            <a:r>
              <a:rPr lang="en-US" b="1" dirty="0" smtClean="0"/>
              <a:t> Results presented to:</a:t>
            </a:r>
          </a:p>
          <a:p>
            <a:pPr algn="ctr"/>
            <a:r>
              <a:rPr lang="en-US" b="1" dirty="0" smtClean="0"/>
              <a:t>Research Coordination Committee</a:t>
            </a:r>
          </a:p>
          <a:p>
            <a:pPr algn="ctr"/>
            <a:r>
              <a:rPr lang="en-US" b="1" dirty="0" smtClean="0"/>
              <a:t>11 December 2015</a:t>
            </a:r>
          </a:p>
        </p:txBody>
      </p:sp>
    </p:spTree>
    <p:extLst>
      <p:ext uri="{BB962C8B-B14F-4D97-AF65-F5344CB8AC3E}">
        <p14:creationId xmlns:p14="http://schemas.microsoft.com/office/powerpoint/2010/main" val="8001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62000" y="1219201"/>
            <a:ext cx="7848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goal of this project is to develop a centralized database and framework to answer the following research question:</a:t>
            </a:r>
          </a:p>
          <a:p>
            <a:endParaRPr lang="en-US" b="1" dirty="0" smtClean="0"/>
          </a:p>
          <a:p>
            <a:r>
              <a:rPr lang="en-US" b="1" u="sng" dirty="0" smtClean="0"/>
              <a:t>What impact are our transition programs having on veterans who separate from the military?</a:t>
            </a:r>
          </a:p>
          <a:p>
            <a:pPr marL="284163" lvl="1" indent="0">
              <a:buNone/>
            </a:pPr>
            <a:endParaRPr lang="en-US" sz="100" dirty="0" smtClean="0"/>
          </a:p>
          <a:p>
            <a:r>
              <a:rPr lang="en-US" dirty="0" smtClean="0"/>
              <a:t>With this information, it is possible to perform </a:t>
            </a:r>
            <a:r>
              <a:rPr lang="en-US" i="1" u="sng" dirty="0" smtClean="0"/>
              <a:t>cost benefit analysis</a:t>
            </a:r>
            <a:r>
              <a:rPr lang="en-US" dirty="0" smtClean="0"/>
              <a:t> on the those programs supported by state, public, and private institutions.</a:t>
            </a:r>
          </a:p>
          <a:p>
            <a:pPr marL="55562" indent="0">
              <a:buNone/>
            </a:pPr>
            <a:endParaRPr lang="en-US" dirty="0"/>
          </a:p>
          <a:p>
            <a:r>
              <a:rPr lang="en-US" dirty="0" smtClean="0"/>
              <a:t> The outcome is that the state is able to analyze its programs, determine comparative advantage, and </a:t>
            </a:r>
            <a:r>
              <a:rPr lang="en-US" b="1" i="1" u="sng" dirty="0" smtClean="0"/>
              <a:t>better allocate resources</a:t>
            </a:r>
            <a:r>
              <a:rPr lang="en-US" b="1" dirty="0" smtClean="0"/>
              <a:t>. 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Program Goal &amp; Outcomes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7398590" y="1743974"/>
            <a:ext cx="1600200" cy="2590800"/>
          </a:xfrm>
          <a:prstGeom prst="round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88360" y="2400300"/>
            <a:ext cx="7584040" cy="12954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793061" y="1728158"/>
            <a:ext cx="2218779" cy="32248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7638" y="1752600"/>
            <a:ext cx="3275162" cy="3200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100" dirty="0" smtClean="0"/>
              <a:t>How OFM does this…</a:t>
            </a:r>
            <a:endParaRPr lang="en-US" sz="31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88360" y="1905000"/>
            <a:ext cx="8382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(DVA) DD-214 Data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9034" y="1904999"/>
            <a:ext cx="990600" cy="1600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(JBLM)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ACAP XXI Data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125703" y="1902124"/>
            <a:ext cx="1096272" cy="228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(Pentagon)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DMDC DRS Data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21812" y="1752600"/>
            <a:ext cx="1293962" cy="25908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527484" y="1903560"/>
            <a:ext cx="1096272" cy="228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(ESD)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SKIES Data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5" name="Picture 2" descr="https://pbs.twimg.com/profile_images/504330463700213760/DLyYfEHO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93" y="3045124"/>
            <a:ext cx="685799" cy="685799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876800" y="1943100"/>
            <a:ext cx="2031562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(DSHS)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Services Data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58649" y="2667000"/>
            <a:ext cx="1015781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(OFM Forecasting)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Wage Data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876800" y="3390900"/>
            <a:ext cx="916886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(Revenue)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WA Tax Alt Model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45348" y="3576249"/>
            <a:ext cx="73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or</a:t>
            </a:r>
            <a:endParaRPr lang="en-US" sz="12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017314" y="3395214"/>
            <a:ext cx="916886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(Revenue)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Tax Publication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932448" y="2667000"/>
            <a:ext cx="1015781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(ESD Workforce)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UCX Data</a:t>
            </a:r>
          </a:p>
        </p:txBody>
      </p:sp>
      <p:sp>
        <p:nvSpPr>
          <p:cNvPr id="27" name="Circular Arrow 26"/>
          <p:cNvSpPr/>
          <p:nvPr/>
        </p:nvSpPr>
        <p:spPr>
          <a:xfrm rot="12585647" flipH="1">
            <a:off x="616721" y="2666999"/>
            <a:ext cx="457200" cy="457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8168" y="3037701"/>
            <a:ext cx="737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477% </a:t>
            </a:r>
            <a:r>
              <a:rPr lang="en-US" sz="1000" b="1" dirty="0" smtClean="0"/>
              <a:t>increase in data</a:t>
            </a:r>
            <a:endParaRPr lang="en-US" sz="1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1123" y="3505199"/>
            <a:ext cx="1213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2,000%+ </a:t>
            </a:r>
            <a:r>
              <a:rPr lang="en-US" sz="1000" b="1" dirty="0" smtClean="0"/>
              <a:t>increase in data</a:t>
            </a:r>
            <a:endParaRPr lang="en-US" sz="1000" b="1" dirty="0"/>
          </a:p>
        </p:txBody>
      </p:sp>
      <p:sp>
        <p:nvSpPr>
          <p:cNvPr id="30" name="Circular Arrow 29"/>
          <p:cNvSpPr/>
          <p:nvPr/>
        </p:nvSpPr>
        <p:spPr>
          <a:xfrm rot="12585647" flipH="1">
            <a:off x="1683522" y="3421878"/>
            <a:ext cx="457200" cy="457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22899" y="2219742"/>
            <a:ext cx="10925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/>
          </a:p>
          <a:p>
            <a:r>
              <a:rPr lang="en-US" sz="1100" b="1" dirty="0" smtClean="0"/>
              <a:t>(1) Benefit the veteran?</a:t>
            </a:r>
          </a:p>
          <a:p>
            <a:endParaRPr lang="en-US" sz="1100" b="1" dirty="0"/>
          </a:p>
          <a:p>
            <a:r>
              <a:rPr lang="en-US" sz="1100" b="1" dirty="0" smtClean="0"/>
              <a:t>(2) Benefit Washington State?</a:t>
            </a:r>
          </a:p>
          <a:p>
            <a:endParaRPr lang="en-US" sz="1100" b="1" dirty="0"/>
          </a:p>
          <a:p>
            <a:r>
              <a:rPr lang="en-US" sz="1100" b="1" dirty="0" smtClean="0"/>
              <a:t>(3) Benefit the military &amp; federal government?</a:t>
            </a:r>
            <a:endParaRPr lang="en-US" sz="11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22390" y="1828800"/>
            <a:ext cx="1752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Does this </a:t>
            </a:r>
          </a:p>
          <a:p>
            <a:pPr algn="ctr"/>
            <a:r>
              <a:rPr lang="en-US" sz="1400" b="1" i="1" dirty="0" smtClean="0"/>
              <a:t>Program (in $)…</a:t>
            </a:r>
          </a:p>
          <a:p>
            <a:pPr algn="ctr"/>
            <a:endParaRPr lang="en-US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16960" y="4969299"/>
            <a:ext cx="293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Target Population &amp; Demographics</a:t>
            </a:r>
            <a:endParaRPr 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326922" y="4338935"/>
            <a:ext cx="1582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Program Recipients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128578" y="4953000"/>
            <a:ext cx="160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Outcome Variables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27484" y="3744960"/>
            <a:ext cx="1096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THIS CAN BE ANYTHING!</a:t>
            </a:r>
            <a:endParaRPr lang="en-US" sz="10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98167" y="4100064"/>
            <a:ext cx="2031562" cy="647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(Forecasting)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P-20 Education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79034" y="3987176"/>
            <a:ext cx="990600" cy="8001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olSlant"/>
            <a:bevelB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(USN)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Separation Data</a:t>
            </a:r>
          </a:p>
        </p:txBody>
      </p:sp>
      <p:sp>
        <p:nvSpPr>
          <p:cNvPr id="40" name="Circular Arrow 39"/>
          <p:cNvSpPr/>
          <p:nvPr/>
        </p:nvSpPr>
        <p:spPr>
          <a:xfrm rot="7356626" flipH="1">
            <a:off x="1993967" y="4158626"/>
            <a:ext cx="457200" cy="457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5899204" y="1900362"/>
            <a:ext cx="2536466" cy="2894275"/>
          </a:xfrm>
          <a:custGeom>
            <a:avLst/>
            <a:gdLst>
              <a:gd name="connsiteX0" fmla="*/ 0 w 2830664"/>
              <a:gd name="connsiteY0" fmla="*/ 2894275 h 2894275"/>
              <a:gd name="connsiteX1" fmla="*/ 0 w 2830664"/>
              <a:gd name="connsiteY1" fmla="*/ 954156 h 2894275"/>
              <a:gd name="connsiteX2" fmla="*/ 2536466 w 2830664"/>
              <a:gd name="connsiteY2" fmla="*/ 0 h 2894275"/>
              <a:gd name="connsiteX3" fmla="*/ 2830664 w 2830664"/>
              <a:gd name="connsiteY3" fmla="*/ 445273 h 2894275"/>
              <a:gd name="connsiteX0" fmla="*/ 0 w 2536466"/>
              <a:gd name="connsiteY0" fmla="*/ 2894275 h 2894275"/>
              <a:gd name="connsiteX1" fmla="*/ 0 w 2536466"/>
              <a:gd name="connsiteY1" fmla="*/ 954156 h 2894275"/>
              <a:gd name="connsiteX2" fmla="*/ 2536466 w 2536466"/>
              <a:gd name="connsiteY2" fmla="*/ 0 h 289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6466" h="2894275">
                <a:moveTo>
                  <a:pt x="0" y="2894275"/>
                </a:moveTo>
                <a:lnTo>
                  <a:pt x="0" y="954156"/>
                </a:lnTo>
                <a:lnTo>
                  <a:pt x="2536466" y="0"/>
                </a:lnTo>
              </a:path>
            </a:pathLst>
          </a:cu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Summary Statistics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39072"/>
              </p:ext>
            </p:extLst>
          </p:nvPr>
        </p:nvGraphicFramePr>
        <p:xfrm>
          <a:off x="228600" y="1600200"/>
          <a:ext cx="3124200" cy="276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100"/>
                <a:gridCol w="15621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Wage &amp; UCX Data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Population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Time to</a:t>
                      </a:r>
                      <a:r>
                        <a:rPr lang="en-US" sz="1100" b="1" baseline="0" dirty="0" smtClean="0"/>
                        <a:t> find the First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1.95 quarters*</a:t>
                      </a:r>
                    </a:p>
                    <a:p>
                      <a:pPr algn="ctr"/>
                      <a:r>
                        <a:rPr lang="en-US" sz="1100" b="1" dirty="0" smtClean="0"/>
                        <a:t>(6</a:t>
                      </a:r>
                      <a:r>
                        <a:rPr lang="en-US" sz="1100" b="1" baseline="0" dirty="0" smtClean="0"/>
                        <a:t> months)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Salary of First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$32,537.50 per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Average Salary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$36,949.33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Time to find High</a:t>
                      </a:r>
                      <a:r>
                        <a:rPr lang="en-US" sz="1100" b="1" baseline="0" dirty="0" smtClean="0"/>
                        <a:t> Paying Job</a:t>
                      </a:r>
                      <a:r>
                        <a:rPr lang="en-US" sz="1100" b="1" dirty="0" smtClean="0"/>
                        <a:t> 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4.37 quarters</a:t>
                      </a:r>
                    </a:p>
                    <a:p>
                      <a:pPr algn="ctr"/>
                      <a:r>
                        <a:rPr lang="en-US" sz="1100" b="1" dirty="0" smtClean="0"/>
                        <a:t>(~13 months)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Salary</a:t>
                      </a:r>
                      <a:r>
                        <a:rPr lang="en-US" sz="1100" b="1" baseline="0" dirty="0" smtClean="0"/>
                        <a:t> of High Paying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$45,307.30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810000" y="1664472"/>
            <a:ext cx="5257800" cy="3132486"/>
            <a:chOff x="4564049" y="1524000"/>
            <a:chExt cx="3861197" cy="313248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572000" y="1524000"/>
              <a:ext cx="0" cy="31242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64049" y="4654164"/>
              <a:ext cx="3861197" cy="232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817951" y="4764155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8131" y="4764822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43600" y="4764155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03780" y="4764822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77200" y="4764822"/>
            <a:ext cx="3810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49702" y="1905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9702" y="2827351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869379" y="2819400"/>
            <a:ext cx="7753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12473" y="1873196"/>
            <a:ext cx="7753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25902" y="1760551"/>
            <a:ext cx="1279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$45.3K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33853" y="2682902"/>
            <a:ext cx="1279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$32.5K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268395" y="4940438"/>
            <a:ext cx="127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1.95 quarters </a:t>
            </a:r>
          </a:p>
          <a:p>
            <a:pPr algn="ctr"/>
            <a:r>
              <a:rPr lang="en-US" sz="1200" dirty="0" smtClean="0"/>
              <a:t>(6 months)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824747" y="4945049"/>
            <a:ext cx="127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4.37 quarters </a:t>
            </a:r>
          </a:p>
          <a:p>
            <a:pPr algn="ctr"/>
            <a:r>
              <a:rPr lang="en-US" sz="1200" dirty="0" smtClean="0"/>
              <a:t>(~13 months)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49702" y="1808257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1808257"/>
            <a:ext cx="442589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0" y="1531258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Living wage of $47,000 per year*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86200" y="55626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Living wage calculated by MIT Department of Urban Studies &amp;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Assumes single income supporting a family of four with two children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Average of Pierce &amp; Thurston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92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5899204" y="1900362"/>
            <a:ext cx="2536466" cy="2894275"/>
          </a:xfrm>
          <a:custGeom>
            <a:avLst/>
            <a:gdLst>
              <a:gd name="connsiteX0" fmla="*/ 0 w 2830664"/>
              <a:gd name="connsiteY0" fmla="*/ 2894275 h 2894275"/>
              <a:gd name="connsiteX1" fmla="*/ 0 w 2830664"/>
              <a:gd name="connsiteY1" fmla="*/ 954156 h 2894275"/>
              <a:gd name="connsiteX2" fmla="*/ 2536466 w 2830664"/>
              <a:gd name="connsiteY2" fmla="*/ 0 h 2894275"/>
              <a:gd name="connsiteX3" fmla="*/ 2830664 w 2830664"/>
              <a:gd name="connsiteY3" fmla="*/ 445273 h 2894275"/>
              <a:gd name="connsiteX0" fmla="*/ 0 w 2536466"/>
              <a:gd name="connsiteY0" fmla="*/ 2894275 h 2894275"/>
              <a:gd name="connsiteX1" fmla="*/ 0 w 2536466"/>
              <a:gd name="connsiteY1" fmla="*/ 954156 h 2894275"/>
              <a:gd name="connsiteX2" fmla="*/ 2536466 w 2536466"/>
              <a:gd name="connsiteY2" fmla="*/ 0 h 289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6466" h="2894275">
                <a:moveTo>
                  <a:pt x="0" y="2894275"/>
                </a:moveTo>
                <a:lnTo>
                  <a:pt x="0" y="954156"/>
                </a:lnTo>
                <a:lnTo>
                  <a:pt x="2536466" y="0"/>
                </a:lnTo>
              </a:path>
            </a:pathLst>
          </a:cu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Camo2Commerce Statistics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38394"/>
              </p:ext>
            </p:extLst>
          </p:nvPr>
        </p:nvGraphicFramePr>
        <p:xfrm>
          <a:off x="228600" y="1600200"/>
          <a:ext cx="3124200" cy="276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100"/>
                <a:gridCol w="15621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Wage &amp; UCX Data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Population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Time to</a:t>
                      </a:r>
                      <a:r>
                        <a:rPr lang="en-US" sz="1100" b="1" baseline="0" dirty="0" smtClean="0"/>
                        <a:t> find the First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-1.5 quarters</a:t>
                      </a:r>
                    </a:p>
                    <a:p>
                      <a:pPr algn="ctr"/>
                      <a:r>
                        <a:rPr lang="en-US" sz="1100" b="1" dirty="0" smtClean="0"/>
                        <a:t>(-4.5 months)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Salary of First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+$7,000 per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Average Salary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+$5,800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Time to find High</a:t>
                      </a:r>
                      <a:r>
                        <a:rPr lang="en-US" sz="1100" b="1" baseline="0" dirty="0" smtClean="0"/>
                        <a:t> Paying Job</a:t>
                      </a:r>
                      <a:r>
                        <a:rPr lang="en-US" sz="1100" b="1" dirty="0" smtClean="0"/>
                        <a:t> 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-3.25 quarters</a:t>
                      </a:r>
                    </a:p>
                    <a:p>
                      <a:pPr algn="ctr"/>
                      <a:r>
                        <a:rPr lang="en-US" sz="1100" b="1" dirty="0" smtClean="0"/>
                        <a:t>(- ~10 months)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Salary</a:t>
                      </a:r>
                      <a:r>
                        <a:rPr lang="en-US" sz="1100" b="1" baseline="0" dirty="0" smtClean="0"/>
                        <a:t> of High Paying Job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No statistical difference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810000" y="1664472"/>
            <a:ext cx="5257800" cy="3132486"/>
            <a:chOff x="4564049" y="1524000"/>
            <a:chExt cx="3861197" cy="313248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572000" y="1524000"/>
              <a:ext cx="0" cy="31242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64049" y="4654164"/>
              <a:ext cx="3861197" cy="232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817951" y="4764155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8131" y="4764822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43600" y="4764155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03780" y="4764822"/>
            <a:ext cx="10668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77200" y="4764822"/>
            <a:ext cx="381000" cy="6427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49702" y="1905000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9702" y="2827351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869379" y="2819400"/>
            <a:ext cx="7753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25902" y="1760551"/>
            <a:ext cx="1279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$45.3K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33853" y="2682902"/>
            <a:ext cx="1279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$32.5K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268395" y="4940438"/>
            <a:ext cx="127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1.95 quarters </a:t>
            </a:r>
          </a:p>
          <a:p>
            <a:pPr algn="ctr"/>
            <a:r>
              <a:rPr lang="en-US" sz="1200" dirty="0" smtClean="0"/>
              <a:t>(6 months)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824747" y="4945049"/>
            <a:ext cx="127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4.37 quarters </a:t>
            </a:r>
          </a:p>
          <a:p>
            <a:pPr algn="ctr"/>
            <a:r>
              <a:rPr lang="en-US" sz="1200" dirty="0" smtClean="0"/>
              <a:t>(~13 months)</a:t>
            </a:r>
            <a:endParaRPr lang="en-US" sz="1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49702" y="1808257"/>
            <a:ext cx="15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1808257"/>
            <a:ext cx="442589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0" y="1531258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Living wage of $47,000 per year*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87241" y="4572000"/>
            <a:ext cx="306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Controlled for</a:t>
            </a:r>
            <a:r>
              <a:rPr lang="en-US" sz="1200" dirty="0" smtClean="0"/>
              <a:t>: officer-NCO/soldier, education, minority status, age, gender, marital status, and honorable discharge.    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8412473" y="1873196"/>
            <a:ext cx="77531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267200" y="1897049"/>
            <a:ext cx="4185037" cy="2857831"/>
            <a:chOff x="4267200" y="1897049"/>
            <a:chExt cx="4185037" cy="2857831"/>
          </a:xfrm>
        </p:grpSpPr>
        <p:sp>
          <p:nvSpPr>
            <p:cNvPr id="2" name="Freeform 1"/>
            <p:cNvSpPr/>
            <p:nvPr/>
          </p:nvSpPr>
          <p:spPr>
            <a:xfrm>
              <a:off x="4317558" y="1908313"/>
              <a:ext cx="4134679" cy="2846567"/>
            </a:xfrm>
            <a:custGeom>
              <a:avLst/>
              <a:gdLst>
                <a:gd name="connsiteX0" fmla="*/ 7952 w 4134679"/>
                <a:gd name="connsiteY0" fmla="*/ 2846567 h 2846567"/>
                <a:gd name="connsiteX1" fmla="*/ 0 w 4134679"/>
                <a:gd name="connsiteY1" fmla="*/ 421419 h 2846567"/>
                <a:gd name="connsiteX2" fmla="*/ 532738 w 4134679"/>
                <a:gd name="connsiteY2" fmla="*/ 23854 h 2846567"/>
                <a:gd name="connsiteX3" fmla="*/ 4134679 w 4134679"/>
                <a:gd name="connsiteY3" fmla="*/ 0 h 284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4679" h="2846567">
                  <a:moveTo>
                    <a:pt x="7952" y="2846567"/>
                  </a:moveTo>
                  <a:cubicBezTo>
                    <a:pt x="5301" y="2038184"/>
                    <a:pt x="2651" y="1229802"/>
                    <a:pt x="0" y="421419"/>
                  </a:cubicBezTo>
                  <a:lnTo>
                    <a:pt x="532738" y="23854"/>
                  </a:lnTo>
                  <a:lnTo>
                    <a:pt x="4134679" y="0"/>
                  </a:lnTo>
                </a:path>
              </a:pathLst>
            </a:cu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267200" y="2286000"/>
              <a:ext cx="77531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799269" y="1897049"/>
              <a:ext cx="77531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49702" y="4953000"/>
            <a:ext cx="127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1.95 quarters </a:t>
            </a:r>
          </a:p>
          <a:p>
            <a:pPr algn="ctr"/>
            <a:r>
              <a:rPr lang="en-US" sz="1200" dirty="0" smtClean="0"/>
              <a:t>(1.5 months)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11576" y="1912315"/>
            <a:ext cx="4166484" cy="2840031"/>
            <a:chOff x="4317558" y="1908312"/>
            <a:chExt cx="4166484" cy="2840031"/>
          </a:xfrm>
        </p:grpSpPr>
        <p:sp>
          <p:nvSpPr>
            <p:cNvPr id="8" name="Freeform 7"/>
            <p:cNvSpPr/>
            <p:nvPr/>
          </p:nvSpPr>
          <p:spPr>
            <a:xfrm>
              <a:off x="4317558" y="1908312"/>
              <a:ext cx="4166484" cy="2840031"/>
            </a:xfrm>
            <a:custGeom>
              <a:avLst/>
              <a:gdLst>
                <a:gd name="connsiteX0" fmla="*/ 7952 w 4166484"/>
                <a:gd name="connsiteY0" fmla="*/ 2838616 h 2862470"/>
                <a:gd name="connsiteX1" fmla="*/ 0 w 4166484"/>
                <a:gd name="connsiteY1" fmla="*/ 421419 h 2862470"/>
                <a:gd name="connsiteX2" fmla="*/ 524786 w 4166484"/>
                <a:gd name="connsiteY2" fmla="*/ 31805 h 2862470"/>
                <a:gd name="connsiteX3" fmla="*/ 4166484 w 4166484"/>
                <a:gd name="connsiteY3" fmla="*/ 0 h 2862470"/>
                <a:gd name="connsiteX4" fmla="*/ 1590261 w 4166484"/>
                <a:gd name="connsiteY4" fmla="*/ 954157 h 2862470"/>
                <a:gd name="connsiteX5" fmla="*/ 1582310 w 4166484"/>
                <a:gd name="connsiteY5" fmla="*/ 2862470 h 2862470"/>
                <a:gd name="connsiteX6" fmla="*/ 7952 w 4166484"/>
                <a:gd name="connsiteY6" fmla="*/ 2838616 h 2862470"/>
                <a:gd name="connsiteX0" fmla="*/ 7952 w 4166484"/>
                <a:gd name="connsiteY0" fmla="*/ 2838616 h 2840031"/>
                <a:gd name="connsiteX1" fmla="*/ 0 w 4166484"/>
                <a:gd name="connsiteY1" fmla="*/ 421419 h 2840031"/>
                <a:gd name="connsiteX2" fmla="*/ 524786 w 4166484"/>
                <a:gd name="connsiteY2" fmla="*/ 31805 h 2840031"/>
                <a:gd name="connsiteX3" fmla="*/ 4166484 w 4166484"/>
                <a:gd name="connsiteY3" fmla="*/ 0 h 2840031"/>
                <a:gd name="connsiteX4" fmla="*/ 1590261 w 4166484"/>
                <a:gd name="connsiteY4" fmla="*/ 954157 h 2840031"/>
                <a:gd name="connsiteX5" fmla="*/ 1582310 w 4166484"/>
                <a:gd name="connsiteY5" fmla="*/ 2840031 h 2840031"/>
                <a:gd name="connsiteX6" fmla="*/ 7952 w 4166484"/>
                <a:gd name="connsiteY6" fmla="*/ 2838616 h 284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6484" h="2840031">
                  <a:moveTo>
                    <a:pt x="7952" y="2838616"/>
                  </a:moveTo>
                  <a:cubicBezTo>
                    <a:pt x="5301" y="2032884"/>
                    <a:pt x="2651" y="1227151"/>
                    <a:pt x="0" y="421419"/>
                  </a:cubicBezTo>
                  <a:lnTo>
                    <a:pt x="524786" y="31805"/>
                  </a:lnTo>
                  <a:lnTo>
                    <a:pt x="4166484" y="0"/>
                  </a:lnTo>
                  <a:lnTo>
                    <a:pt x="1590261" y="954157"/>
                  </a:lnTo>
                  <a:cubicBezTo>
                    <a:pt x="1587611" y="1590261"/>
                    <a:pt x="1584960" y="2203927"/>
                    <a:pt x="1582310" y="2840031"/>
                  </a:cubicBezTo>
                  <a:lnTo>
                    <a:pt x="7952" y="2838616"/>
                  </a:lnTo>
                  <a:close/>
                </a:path>
              </a:pathLst>
            </a:custGeom>
            <a:pattFill prst="ltDnDi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2362200"/>
              <a:ext cx="1143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Economic Activity Generated</a:t>
              </a:r>
              <a:endParaRPr lang="en-US" sz="1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902102" y="5486400"/>
            <a:ext cx="47846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$20,400 difference per program participant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At 573 placements, $11.7M in economic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10% returns to WA in tax revenue (retail, gas, utility, property)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$1,168,920 in additional WA state tax revenue</a:t>
            </a:r>
            <a:endParaRPr lang="en-US" sz="1400" b="1" dirty="0"/>
          </a:p>
        </p:txBody>
      </p:sp>
      <p:pic>
        <p:nvPicPr>
          <p:cNvPr id="37" name="Picture 2" descr="https://pbs.twimg.com/profile_images/504330463700213760/DLyYfEHO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420" y="1074058"/>
            <a:ext cx="457200" cy="4572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9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Eval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  <p:pic>
        <p:nvPicPr>
          <p:cNvPr id="5" name="Picture 2" descr="https://pbs.twimg.com/profile_images/504330463700213760/DLyYfEHO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93" y="1189628"/>
            <a:ext cx="914400" cy="914400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0571" y="2474416"/>
            <a:ext cx="403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Has generated over </a:t>
            </a:r>
            <a:r>
              <a:rPr lang="en-US" sz="1600" b="1" dirty="0" smtClean="0"/>
              <a:t>$11.7 M </a:t>
            </a:r>
            <a:r>
              <a:rPr lang="en-US" sz="1600" dirty="0" smtClean="0"/>
              <a:t>in economic activity within the state of Washington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Provided </a:t>
            </a:r>
            <a:r>
              <a:rPr lang="en-US" sz="1600" b="1" dirty="0" smtClean="0"/>
              <a:t>$1,168,920 </a:t>
            </a:r>
            <a:r>
              <a:rPr lang="en-US" sz="1600" dirty="0" smtClean="0"/>
              <a:t>in state revenue 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Saved the US Government and Military </a:t>
            </a:r>
            <a:r>
              <a:rPr lang="en-US" sz="1600" b="1" dirty="0" smtClean="0"/>
              <a:t>$1,367,400 </a:t>
            </a:r>
            <a:r>
              <a:rPr lang="en-US" sz="1600" dirty="0" smtClean="0"/>
              <a:t>in decreased UCX claims*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Saved the US Government </a:t>
            </a:r>
            <a:r>
              <a:rPr lang="en-US" sz="1600" b="1" dirty="0" smtClean="0"/>
              <a:t>$106,000 </a:t>
            </a:r>
            <a:r>
              <a:rPr lang="en-US" sz="1600" dirty="0" smtClean="0"/>
              <a:t>in decreased UCX payments*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+$2.6 M </a:t>
            </a:r>
            <a:r>
              <a:rPr lang="en-US" sz="1600" dirty="0" smtClean="0"/>
              <a:t>in fungible dollars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Has a greater impact than a </a:t>
            </a:r>
            <a:r>
              <a:rPr lang="en-US" sz="1600" b="1" u="sng" dirty="0" smtClean="0"/>
              <a:t>Baccalaureate degree</a:t>
            </a:r>
            <a:r>
              <a:rPr lang="en-US" sz="1600" b="1" dirty="0" smtClean="0"/>
              <a:t> </a:t>
            </a:r>
            <a:r>
              <a:rPr lang="en-US" sz="1600" dirty="0" smtClean="0"/>
              <a:t>within certain subsections of the transitioning population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90568"/>
            <a:ext cx="1333500" cy="10134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67400" y="210508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Northwest Edge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508157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$1.35 M </a:t>
            </a:r>
            <a:r>
              <a:rPr lang="en-US" sz="1600" dirty="0" smtClean="0"/>
              <a:t>in economic activity</a:t>
            </a:r>
            <a:endParaRPr lang="en-US" sz="1600" b="1" dirty="0" smtClean="0"/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$121,400 </a:t>
            </a:r>
            <a:r>
              <a:rPr lang="en-US" sz="1600" dirty="0" smtClean="0"/>
              <a:t>in state revenue</a:t>
            </a:r>
            <a:endParaRPr lang="en-US" sz="1600" b="1" dirty="0" smtClean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Between </a:t>
            </a:r>
            <a:r>
              <a:rPr lang="en-US" sz="1600" b="1" dirty="0" smtClean="0"/>
              <a:t>$394,100 </a:t>
            </a:r>
            <a:r>
              <a:rPr lang="en-US" sz="1600" dirty="0" smtClean="0"/>
              <a:t>and </a:t>
            </a:r>
            <a:r>
              <a:rPr lang="en-US" sz="1600" b="1" dirty="0" smtClean="0"/>
              <a:t>$788,300 </a:t>
            </a:r>
            <a:r>
              <a:rPr lang="en-US" sz="1600" dirty="0" smtClean="0"/>
              <a:t>in decreased UCX claims*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+$515,500-$909,700</a:t>
            </a:r>
            <a:r>
              <a:rPr lang="en-US" sz="1600" dirty="0" smtClean="0"/>
              <a:t> in fungible dollars*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Brought </a:t>
            </a:r>
            <a:r>
              <a:rPr lang="en-US" sz="1600" b="1" dirty="0" smtClean="0"/>
              <a:t>36 high-quality hires </a:t>
            </a:r>
            <a:r>
              <a:rPr lang="en-US" sz="1600" dirty="0" smtClean="0"/>
              <a:t>into Washington State Government</a:t>
            </a: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Effective cost of </a:t>
            </a:r>
            <a:r>
              <a:rPr lang="en-US" sz="3200" b="1" u="sng" dirty="0" smtClean="0"/>
              <a:t>$0</a:t>
            </a:r>
            <a:r>
              <a:rPr lang="en-US" sz="1600" b="1" dirty="0" smtClean="0"/>
              <a:t> </a:t>
            </a:r>
            <a:r>
              <a:rPr lang="en-US" sz="1600" dirty="0" smtClean="0"/>
              <a:t>to State &amp; JBLM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63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Remember, this is only a tool!</a:t>
            </a:r>
          </a:p>
          <a:p>
            <a:pPr marL="55562" indent="0">
              <a:buNone/>
            </a:pPr>
            <a:endParaRPr lang="en-US" sz="1000" b="1" dirty="0" smtClean="0"/>
          </a:p>
          <a:p>
            <a:r>
              <a:rPr lang="en-US" b="1" dirty="0" smtClean="0"/>
              <a:t>Working on Navy, Air Force, Marines, &amp; Coast Guard data</a:t>
            </a:r>
          </a:p>
          <a:p>
            <a:pPr marL="55562" indent="0">
              <a:buNone/>
            </a:pPr>
            <a:endParaRPr lang="en-US" sz="1000" b="1" dirty="0" smtClean="0"/>
          </a:p>
          <a:p>
            <a:r>
              <a:rPr lang="en-US" dirty="0" smtClean="0"/>
              <a:t>Who is next? (Qualitative Impact of the VOW Act) </a:t>
            </a:r>
          </a:p>
          <a:p>
            <a:pPr marL="55562" indent="0">
              <a:buNone/>
            </a:pPr>
            <a:endParaRPr lang="en-US" sz="1000" dirty="0" smtClean="0"/>
          </a:p>
          <a:p>
            <a:r>
              <a:rPr lang="en-US" dirty="0" smtClean="0"/>
              <a:t>Perform similar analysis with educational outcomes</a:t>
            </a:r>
          </a:p>
          <a:p>
            <a:pPr marL="55562" indent="0">
              <a:buNone/>
            </a:pPr>
            <a:endParaRPr lang="en-US" sz="1000" dirty="0" smtClean="0"/>
          </a:p>
          <a:p>
            <a:r>
              <a:rPr lang="en-US" dirty="0" smtClean="0"/>
              <a:t>Spur creativity!!!</a:t>
            </a: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Issues &amp; Next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D06-5D67-4773-ACD1-8EE309649A72}" type="datetime4">
              <a:rPr lang="en-US" smtClean="0"/>
              <a:pPr/>
              <a:t>February 26,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leeWeb">
      <a:dk1>
        <a:sysClr val="windowText" lastClr="000000"/>
      </a:dk1>
      <a:lt1>
        <a:sysClr val="window" lastClr="FFFFFF"/>
      </a:lt1>
      <a:dk2>
        <a:srgbClr val="18436D"/>
      </a:dk2>
      <a:lt2>
        <a:srgbClr val="E7DEC9"/>
      </a:lt2>
      <a:accent1>
        <a:srgbClr val="23689F"/>
      </a:accent1>
      <a:accent2>
        <a:srgbClr val="DE8B06"/>
      </a:accent2>
      <a:accent3>
        <a:srgbClr val="6F8F2F"/>
      </a:accent3>
      <a:accent4>
        <a:srgbClr val="EFEFEF"/>
      </a:accent4>
      <a:accent5>
        <a:srgbClr val="FF7700"/>
      </a:accent5>
      <a:accent6>
        <a:srgbClr val="475A8D"/>
      </a:accent6>
      <a:hlink>
        <a:srgbClr val="C9DF9E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gs xmlns="9987ccb2-fedd-444e-99c7-a3b7a566b7c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E7AC09BE8BB47A2167528D560AB5C" ma:contentTypeVersion="6" ma:contentTypeDescription="Create a new document." ma:contentTypeScope="" ma:versionID="819d042e9084dca3ddf47532f8da6ee9">
  <xsd:schema xmlns:xsd="http://www.w3.org/2001/XMLSchema" xmlns:xs="http://www.w3.org/2001/XMLSchema" xmlns:p="http://schemas.microsoft.com/office/2006/metadata/properties" xmlns:ns1="http://schemas.microsoft.com/sharepoint/v3" xmlns:ns2="9987ccb2-fedd-444e-99c7-a3b7a566b7c6" targetNamespace="http://schemas.microsoft.com/office/2006/metadata/properties" ma:root="true" ma:fieldsID="6231946738a2a9d93c15267e247f686d" ns1:_="" ns2:_="">
    <xsd:import namespace="http://schemas.microsoft.com/sharepoint/v3"/>
    <xsd:import namespace="9987ccb2-fedd-444e-99c7-a3b7a566b7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7ccb2-fedd-444e-99c7-a3b7a566b7c6" elementFormDefault="qualified">
    <xsd:import namespace="http://schemas.microsoft.com/office/2006/documentManagement/types"/>
    <xsd:import namespace="http://schemas.microsoft.com/office/infopath/2007/PartnerControls"/>
    <xsd:element name="Tags" ma:index="10" nillable="true" ma:displayName="Tags" ma:internalName="Tag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3A988-91ED-480D-BEB4-BD2C478BE869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9987ccb2-fedd-444e-99c7-a3b7a566b7c6"/>
    <ds:schemaRef ds:uri="http://schemas.microsoft.com/sharepoint/v3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117E5C-3240-4958-BC6B-FB5384C3E6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EFF9E-24A9-447C-AEA7-0F4E82EC4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87ccb2-fedd-444e-99c7-a3b7a566b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695</Words>
  <Application>Microsoft Office PowerPoint</Application>
  <PresentationFormat>On-screen Show (4:3)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Britannic Bold</vt:lpstr>
      <vt:lpstr>Calibri</vt:lpstr>
      <vt:lpstr>Garamond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Financial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Beard, Melissa (OFM)</cp:lastModifiedBy>
  <cp:revision>177</cp:revision>
  <cp:lastPrinted>2015-12-08T20:29:26Z</cp:lastPrinted>
  <dcterms:created xsi:type="dcterms:W3CDTF">2013-10-31T16:10:25Z</dcterms:created>
  <dcterms:modified xsi:type="dcterms:W3CDTF">2016-02-27T02:11:41Z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0x010100468E7AC09BE8BB47A2167528D560AB5C</vt:lpwstr>
  </property>
</Properties>
</file>